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9"/>
  </p:notesMasterIdLst>
  <p:handoutMasterIdLst>
    <p:handoutMasterId r:id="rId71"/>
  </p:handoutMasterIdLst>
  <p:sldIdLst>
    <p:sldId id="333" r:id="rId3"/>
    <p:sldId id="334" r:id="rId4"/>
    <p:sldId id="336" r:id="rId5"/>
    <p:sldId id="267" r:id="rId6"/>
    <p:sldId id="775" r:id="rId7"/>
    <p:sldId id="409" r:id="rId8"/>
    <p:sldId id="776" r:id="rId9"/>
    <p:sldId id="777" r:id="rId10"/>
    <p:sldId id="778" r:id="rId11"/>
    <p:sldId id="779" r:id="rId12"/>
    <p:sldId id="780" r:id="rId13"/>
    <p:sldId id="781" r:id="rId14"/>
    <p:sldId id="782" r:id="rId15"/>
    <p:sldId id="450" r:id="rId16"/>
    <p:sldId id="783" r:id="rId17"/>
    <p:sldId id="837" r:id="rId18"/>
    <p:sldId id="839" r:id="rId19"/>
    <p:sldId id="838" r:id="rId20"/>
    <p:sldId id="841" r:id="rId21"/>
    <p:sldId id="840" r:id="rId22"/>
    <p:sldId id="842" r:id="rId23"/>
    <p:sldId id="843" r:id="rId24"/>
    <p:sldId id="844" r:id="rId25"/>
    <p:sldId id="454" r:id="rId26"/>
    <p:sldId id="845" r:id="rId27"/>
    <p:sldId id="846" r:id="rId28"/>
    <p:sldId id="847" r:id="rId29"/>
    <p:sldId id="849" r:id="rId30"/>
    <p:sldId id="848" r:id="rId31"/>
    <p:sldId id="850" r:id="rId32"/>
    <p:sldId id="851" r:id="rId33"/>
    <p:sldId id="852" r:id="rId34"/>
    <p:sldId id="853" r:id="rId35"/>
    <p:sldId id="854" r:id="rId36"/>
    <p:sldId id="855" r:id="rId37"/>
    <p:sldId id="856" r:id="rId38"/>
    <p:sldId id="857" r:id="rId39"/>
    <p:sldId id="858" r:id="rId40"/>
    <p:sldId id="859" r:id="rId41"/>
    <p:sldId id="860" r:id="rId42"/>
    <p:sldId id="861" r:id="rId43"/>
    <p:sldId id="862" r:id="rId44"/>
    <p:sldId id="863" r:id="rId45"/>
    <p:sldId id="864" r:id="rId46"/>
    <p:sldId id="865" r:id="rId47"/>
    <p:sldId id="866" r:id="rId48"/>
    <p:sldId id="867" r:id="rId49"/>
    <p:sldId id="868" r:id="rId50"/>
    <p:sldId id="869" r:id="rId51"/>
    <p:sldId id="870" r:id="rId52"/>
    <p:sldId id="871" r:id="rId53"/>
    <p:sldId id="872" r:id="rId54"/>
    <p:sldId id="873" r:id="rId55"/>
    <p:sldId id="552" r:id="rId56"/>
    <p:sldId id="874" r:id="rId57"/>
    <p:sldId id="465" r:id="rId58"/>
    <p:sldId id="462" r:id="rId59"/>
    <p:sldId id="481" r:id="rId60"/>
    <p:sldId id="482" r:id="rId61"/>
    <p:sldId id="484" r:id="rId62"/>
    <p:sldId id="485" r:id="rId63"/>
    <p:sldId id="486" r:id="rId64"/>
    <p:sldId id="487" r:id="rId65"/>
    <p:sldId id="463" r:id="rId66"/>
    <p:sldId id="496" r:id="rId67"/>
    <p:sldId id="472" r:id="rId68"/>
    <p:sldId id="344" r:id="rId70"/>
  </p:sldIdLst>
  <p:sldSz cx="12192000" cy="6858000"/>
  <p:notesSz cx="6858000" cy="9144000"/>
  <p:custDataLst>
    <p:tags r:id="rId7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747" userDrawn="1">
          <p15:clr>
            <a:srgbClr val="A4A3A4"/>
          </p15:clr>
        </p15:guide>
        <p15:guide id="3" orient="horz" pos="2278" userDrawn="1">
          <p15:clr>
            <a:srgbClr val="A4A3A4"/>
          </p15:clr>
        </p15:guide>
        <p15:guide id="4" pos="7260" userDrawn="1">
          <p15:clr>
            <a:srgbClr val="A4A3A4"/>
          </p15:clr>
        </p15:guide>
        <p15:guide id="5" pos="325"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66FF"/>
    <a:srgbClr val="5B51FC"/>
    <a:srgbClr val="D9D9D9"/>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160"/>
        <p:guide pos="3747"/>
        <p:guide orient="horz" pos="2278"/>
        <p:guide pos="7260"/>
        <p:guide pos="325"/>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6" Type="http://schemas.openxmlformats.org/officeDocument/2006/relationships/tags" Target="tags/tag138.xml"/><Relationship Id="rId75" Type="http://schemas.openxmlformats.org/officeDocument/2006/relationships/commentAuthors" Target="commentAuthors.xml"/><Relationship Id="rId74" Type="http://schemas.openxmlformats.org/officeDocument/2006/relationships/tableStyles" Target="tableStyles.xml"/><Relationship Id="rId73" Type="http://schemas.openxmlformats.org/officeDocument/2006/relationships/viewProps" Target="viewProps.xml"/><Relationship Id="rId72" Type="http://schemas.openxmlformats.org/officeDocument/2006/relationships/presProps" Target="presProps.xml"/><Relationship Id="rId71" Type="http://schemas.openxmlformats.org/officeDocument/2006/relationships/handoutMaster" Target="handoutMasters/handoutMaster1.xml"/><Relationship Id="rId70" Type="http://schemas.openxmlformats.org/officeDocument/2006/relationships/slide" Target="slides/slide67.xml"/><Relationship Id="rId7" Type="http://schemas.openxmlformats.org/officeDocument/2006/relationships/slide" Target="slides/slide5.xml"/><Relationship Id="rId69" Type="http://schemas.openxmlformats.org/officeDocument/2006/relationships/notesMaster" Target="notesMasters/notesMaster1.xml"/><Relationship Id="rId68" Type="http://schemas.openxmlformats.org/officeDocument/2006/relationships/slide" Target="slides/slide66.xml"/><Relationship Id="rId67" Type="http://schemas.openxmlformats.org/officeDocument/2006/relationships/slide" Target="slides/slide65.xml"/><Relationship Id="rId66" Type="http://schemas.openxmlformats.org/officeDocument/2006/relationships/slide" Target="slides/slide64.xml"/><Relationship Id="rId65" Type="http://schemas.openxmlformats.org/officeDocument/2006/relationships/slide" Target="slides/slide63.xml"/><Relationship Id="rId64" Type="http://schemas.openxmlformats.org/officeDocument/2006/relationships/slide" Target="slides/slide62.xml"/><Relationship Id="rId63" Type="http://schemas.openxmlformats.org/officeDocument/2006/relationships/slide" Target="slides/slide61.xml"/><Relationship Id="rId62" Type="http://schemas.openxmlformats.org/officeDocument/2006/relationships/slide" Target="slides/slide60.xml"/><Relationship Id="rId61" Type="http://schemas.openxmlformats.org/officeDocument/2006/relationships/slide" Target="slides/slide59.xml"/><Relationship Id="rId60" Type="http://schemas.openxmlformats.org/officeDocument/2006/relationships/slide" Target="slides/slide58.xml"/><Relationship Id="rId6" Type="http://schemas.openxmlformats.org/officeDocument/2006/relationships/slide" Target="slides/slide4.xml"/><Relationship Id="rId59" Type="http://schemas.openxmlformats.org/officeDocument/2006/relationships/slide" Target="slides/slide57.xml"/><Relationship Id="rId58" Type="http://schemas.openxmlformats.org/officeDocument/2006/relationships/slide" Target="slides/slide56.xml"/><Relationship Id="rId57" Type="http://schemas.openxmlformats.org/officeDocument/2006/relationships/slide" Target="slides/slide55.xml"/><Relationship Id="rId56" Type="http://schemas.openxmlformats.org/officeDocument/2006/relationships/slide" Target="slides/slide54.xml"/><Relationship Id="rId55" Type="http://schemas.openxmlformats.org/officeDocument/2006/relationships/slide" Target="slides/slide53.xml"/><Relationship Id="rId54" Type="http://schemas.openxmlformats.org/officeDocument/2006/relationships/slide" Target="slides/slide52.xml"/><Relationship Id="rId53" Type="http://schemas.openxmlformats.org/officeDocument/2006/relationships/slide" Target="slides/slide51.xml"/><Relationship Id="rId52" Type="http://schemas.openxmlformats.org/officeDocument/2006/relationships/slide" Target="slides/slide50.xml"/><Relationship Id="rId51" Type="http://schemas.openxmlformats.org/officeDocument/2006/relationships/slide" Target="slides/slide49.xml"/><Relationship Id="rId50" Type="http://schemas.openxmlformats.org/officeDocument/2006/relationships/slide" Target="slides/slide48.xml"/><Relationship Id="rId5" Type="http://schemas.openxmlformats.org/officeDocument/2006/relationships/slide" Target="slides/slide3.xml"/><Relationship Id="rId49" Type="http://schemas.openxmlformats.org/officeDocument/2006/relationships/slide" Target="slides/slide47.xml"/><Relationship Id="rId48" Type="http://schemas.openxmlformats.org/officeDocument/2006/relationships/slide" Target="slides/slide46.xml"/><Relationship Id="rId47" Type="http://schemas.openxmlformats.org/officeDocument/2006/relationships/slide" Target="slides/slide45.xml"/><Relationship Id="rId46" Type="http://schemas.openxmlformats.org/officeDocument/2006/relationships/slide" Target="slides/slide44.xml"/><Relationship Id="rId45" Type="http://schemas.openxmlformats.org/officeDocument/2006/relationships/slide" Target="slides/slide43.xml"/><Relationship Id="rId44" Type="http://schemas.openxmlformats.org/officeDocument/2006/relationships/slide" Target="slides/slide42.xml"/><Relationship Id="rId43" Type="http://schemas.openxmlformats.org/officeDocument/2006/relationships/slide" Target="slides/slide41.xml"/><Relationship Id="rId42" Type="http://schemas.openxmlformats.org/officeDocument/2006/relationships/slide" Target="slides/slide40.xml"/><Relationship Id="rId41" Type="http://schemas.openxmlformats.org/officeDocument/2006/relationships/slide" Target="slides/slide39.xml"/><Relationship Id="rId40" Type="http://schemas.openxmlformats.org/officeDocument/2006/relationships/slide" Target="slides/slide38.xml"/><Relationship Id="rId4" Type="http://schemas.openxmlformats.org/officeDocument/2006/relationships/slide" Target="slides/slide2.xml"/><Relationship Id="rId39" Type="http://schemas.openxmlformats.org/officeDocument/2006/relationships/slide" Target="slides/slide37.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思源黑体 CN Bold" panose="020B0800000000000000" pitchFamily="34" charset="-122"/>
              <a:ea typeface="思源黑体 CN Bold" panose="020B0800000000000000" pitchFamily="34" charset="-122"/>
              <a:cs typeface="思源黑体 CN Bold" panose="020B0800000000000000" pitchFamily="3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cs typeface="思源黑体 CN Bold" panose="020B0800000000000000" pitchFamily="34" charset="-122"/>
              </a:rPr>
            </a:fld>
            <a:endParaRPr lang="zh-CN" altLang="en-US">
              <a:cs typeface="思源黑体 CN Bold" panose="020B0800000000000000" pitchFamily="3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思源黑体 CN Bold" panose="020B0800000000000000" pitchFamily="34" charset="-122"/>
              <a:ea typeface="思源黑体 CN Bold" panose="020B0800000000000000" pitchFamily="34" charset="-122"/>
              <a:cs typeface="思源黑体 CN Bold" panose="020B0800000000000000" pitchFamily="3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cs typeface="思源黑体 CN Bold" panose="020B0800000000000000" pitchFamily="34" charset="-122"/>
              </a:rPr>
            </a:fld>
            <a:endParaRPr lang="zh-CN" altLang="en-US">
              <a:cs typeface="思源黑体 CN Bold" panose="020B0800000000000000" pitchFamily="34"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vl2pPr marL="457200" algn="l" defTabSz="914400" rtl="0" eaLnBrk="1" latinLnBrk="0" hangingPunct="1">
      <a:defRPr sz="12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2pPr>
    <a:lvl3pPr marL="914400" algn="l" defTabSz="914400" rtl="0" eaLnBrk="1" latinLnBrk="0" hangingPunct="1">
      <a:defRPr sz="12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3pPr>
    <a:lvl4pPr marL="1371600" algn="l" defTabSz="914400" rtl="0" eaLnBrk="1" latinLnBrk="0" hangingPunct="1">
      <a:defRPr sz="12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4pPr>
    <a:lvl5pPr marL="1828800" algn="l" defTabSz="914400" rtl="0" eaLnBrk="1" latinLnBrk="0" hangingPunct="1">
      <a:defRPr sz="12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smtClean="0"/>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330" y="1555115"/>
            <a:ext cx="5233035" cy="4608195"/>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tags" Target="../tags/tag62.xml"/><Relationship Id="rId16" Type="http://schemas.openxmlformats.org/officeDocument/2006/relationships/tags" Target="../tags/tag61.xml"/><Relationship Id="rId15" Type="http://schemas.openxmlformats.org/officeDocument/2006/relationships/tags" Target="../tags/tag60.xml"/><Relationship Id="rId14" Type="http://schemas.openxmlformats.org/officeDocument/2006/relationships/tags" Target="../tags/tag59.xml"/><Relationship Id="rId13" Type="http://schemas.openxmlformats.org/officeDocument/2006/relationships/tags" Target="../tags/tag58.xml"/><Relationship Id="rId12" Type="http://schemas.openxmlformats.org/officeDocument/2006/relationships/tags" Target="../tags/tag57.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fld id="{49AE70B2-8BF9-45C0-BB95-33D1B9D3A854}" type="slidenum">
              <a:rPr lang="zh-CN" altLang="en-US" smtClean="0"/>
            </a:fld>
            <a:endParaRPr lang="zh-CN" altLang="en-US" dirty="0"/>
          </a:p>
        </p:txBody>
      </p:sp>
    </p:spTree>
    <p:custDataLst>
      <p:tags r:id="rId17"/>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思源黑体 CN Bold" panose="020B0800000000000000" pitchFamily="34" charset="-122"/>
          <a:ea typeface="思源黑体 CN Bold" panose="020B0800000000000000" pitchFamily="34" charset="-122"/>
          <a:cs typeface="思源黑体 CN Bold" panose="020B0800000000000000" pitchFamily="34" charset="-122"/>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思源黑体 CN Bold" panose="020B0800000000000000" pitchFamily="34" charset="-122"/>
          <a:ea typeface="思源黑体 CN Bold" panose="020B0800000000000000" pitchFamily="34" charset="-122"/>
          <a:cs typeface="思源黑体 CN Bold" panose="020B0800000000000000" pitchFamily="34" charset="-122"/>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思源黑体 CN Bold" panose="020B0800000000000000" pitchFamily="34" charset="-122"/>
          <a:ea typeface="思源黑体 CN Bold" panose="020B0800000000000000" pitchFamily="34" charset="-122"/>
          <a:cs typeface="思源黑体 CN Bold" panose="020B0800000000000000" pitchFamily="34" charset="-122"/>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思源黑体 CN Bold" panose="020B0800000000000000" pitchFamily="34" charset="-122"/>
          <a:ea typeface="思源黑体 CN Bold" panose="020B0800000000000000" pitchFamily="34" charset="-122"/>
          <a:cs typeface="思源黑体 CN Bold" panose="020B0800000000000000" pitchFamily="34" charset="-122"/>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思源黑体 CN Bold" panose="020B0800000000000000" pitchFamily="34" charset="-122"/>
          <a:ea typeface="思源黑体 CN Bold" panose="020B0800000000000000" pitchFamily="34" charset="-122"/>
          <a:cs typeface="思源黑体 CN Bold" panose="020B0800000000000000" pitchFamily="34" charset="-122"/>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思源黑体 CN Bold" panose="020B0800000000000000" pitchFamily="34" charset="-122"/>
          <a:ea typeface="思源黑体 CN Bold" panose="020B0800000000000000" pitchFamily="34" charset="-122"/>
          <a:cs typeface="思源黑体 CN Bold" panose="020B0800000000000000"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3.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84.xml"/><Relationship Id="rId2" Type="http://schemas.openxmlformats.org/officeDocument/2006/relationships/image" Target="../media/image11.png"/><Relationship Id="rId1"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85.xml"/><Relationship Id="rId1" Type="http://schemas.openxmlformats.org/officeDocument/2006/relationships/image" Target="../media/image12.pn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86.xml"/><Relationship Id="rId2" Type="http://schemas.openxmlformats.org/officeDocument/2006/relationships/image" Target="../media/image14.png"/><Relationship Id="rId1"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87.xml"/><Relationship Id="rId1" Type="http://schemas.openxmlformats.org/officeDocument/2006/relationships/image" Target="../media/image15.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88.xml"/><Relationship Id="rId1"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89.xml"/><Relationship Id="rId1"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90.xml"/><Relationship Id="rId1"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91.xml"/><Relationship Id="rId1" Type="http://schemas.openxmlformats.org/officeDocument/2006/relationships/image" Target="../media/image19.png"/></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92.xml"/><Relationship Id="rId2" Type="http://schemas.openxmlformats.org/officeDocument/2006/relationships/image" Target="../media/image21.png"/><Relationship Id="rId1" Type="http://schemas.openxmlformats.org/officeDocument/2006/relationships/image" Target="../media/image20.png"/></Relationships>
</file>

<file path=ppt/slides/_rels/slide2.xml.rels><?xml version="1.0" encoding="UTF-8" standalone="yes"?>
<Relationships xmlns="http://schemas.openxmlformats.org/package/2006/relationships"><Relationship Id="rId9" Type="http://schemas.openxmlformats.org/officeDocument/2006/relationships/tags" Target="../tags/tag72.xml"/><Relationship Id="rId8" Type="http://schemas.openxmlformats.org/officeDocument/2006/relationships/tags" Target="../tags/tag71.xml"/><Relationship Id="rId7" Type="http://schemas.openxmlformats.org/officeDocument/2006/relationships/tags" Target="../tags/tag70.xml"/><Relationship Id="rId6" Type="http://schemas.openxmlformats.org/officeDocument/2006/relationships/tags" Target="../tags/tag69.xml"/><Relationship Id="rId5" Type="http://schemas.openxmlformats.org/officeDocument/2006/relationships/tags" Target="../tags/tag68.xml"/><Relationship Id="rId4" Type="http://schemas.openxmlformats.org/officeDocument/2006/relationships/tags" Target="../tags/tag67.xml"/><Relationship Id="rId3" Type="http://schemas.openxmlformats.org/officeDocument/2006/relationships/tags" Target="../tags/tag66.xml"/><Relationship Id="rId2" Type="http://schemas.openxmlformats.org/officeDocument/2006/relationships/tags" Target="../tags/tag65.xml"/><Relationship Id="rId16" Type="http://schemas.openxmlformats.org/officeDocument/2006/relationships/slideLayout" Target="../slideLayouts/slideLayout7.xml"/><Relationship Id="rId15" Type="http://schemas.openxmlformats.org/officeDocument/2006/relationships/tags" Target="../tags/tag78.xml"/><Relationship Id="rId14" Type="http://schemas.openxmlformats.org/officeDocument/2006/relationships/tags" Target="../tags/tag77.xml"/><Relationship Id="rId13" Type="http://schemas.openxmlformats.org/officeDocument/2006/relationships/tags" Target="../tags/tag76.xml"/><Relationship Id="rId12" Type="http://schemas.openxmlformats.org/officeDocument/2006/relationships/tags" Target="../tags/tag75.xml"/><Relationship Id="rId11" Type="http://schemas.openxmlformats.org/officeDocument/2006/relationships/tags" Target="../tags/tag74.xml"/><Relationship Id="rId10" Type="http://schemas.openxmlformats.org/officeDocument/2006/relationships/tags" Target="../tags/tag73.xml"/><Relationship Id="rId1" Type="http://schemas.openxmlformats.org/officeDocument/2006/relationships/tags" Target="../tags/tag64.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93.xml"/><Relationship Id="rId1"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94.xml"/><Relationship Id="rId1"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95.xml"/><Relationship Id="rId1"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96.xml"/><Relationship Id="rId1" Type="http://schemas.openxmlformats.org/officeDocument/2006/relationships/image" Target="../media/image25.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97.xml"/><Relationship Id="rId1"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98.xml"/><Relationship Id="rId1"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99.xml"/><Relationship Id="rId1"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00.xml"/><Relationship Id="rId1"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01.xml"/><Relationship Id="rId1" Type="http://schemas.openxmlformats.org/officeDocument/2006/relationships/image" Target="../media/image30.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30.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102.xml"/><Relationship Id="rId2" Type="http://schemas.openxmlformats.org/officeDocument/2006/relationships/image" Target="../media/image32.png"/><Relationship Id="rId1"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03.xml"/><Relationship Id="rId1" Type="http://schemas.openxmlformats.org/officeDocument/2006/relationships/image" Target="../media/image33.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04.xml"/><Relationship Id="rId1"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05.xml"/><Relationship Id="rId1" Type="http://schemas.openxmlformats.org/officeDocument/2006/relationships/image" Target="../media/image35.png"/></Relationships>
</file>

<file path=ppt/slides/_rels/slide34.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106.xml"/><Relationship Id="rId2" Type="http://schemas.openxmlformats.org/officeDocument/2006/relationships/image" Target="../media/image37.png"/><Relationship Id="rId1" Type="http://schemas.openxmlformats.org/officeDocument/2006/relationships/image" Target="../media/image36.png"/></Relationships>
</file>

<file path=ppt/slides/_rels/slide35.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107.xml"/><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38.png"/></Relationships>
</file>

<file path=ppt/slides/_rels/slide36.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108.xml"/><Relationship Id="rId2" Type="http://schemas.openxmlformats.org/officeDocument/2006/relationships/image" Target="../media/image41.png"/><Relationship Id="rId1" Type="http://schemas.openxmlformats.org/officeDocument/2006/relationships/image" Target="../media/image38.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09.xml"/><Relationship Id="rId1" Type="http://schemas.openxmlformats.org/officeDocument/2006/relationships/image" Target="../media/image42.png"/></Relationships>
</file>

<file path=ppt/slides/_rels/slide38.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110.xml"/><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image" Target="../media/image43.png"/></Relationships>
</file>

<file path=ppt/slides/_rels/slide39.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111.xml"/><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image" Target="../media/image4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79.xml"/><Relationship Id="rId1" Type="http://schemas.openxmlformats.org/officeDocument/2006/relationships/image" Target="../media/image3.jpeg"/></Relationships>
</file>

<file path=ppt/slides/_rels/slide40.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112.xml"/><Relationship Id="rId2" Type="http://schemas.openxmlformats.org/officeDocument/2006/relationships/image" Target="../media/image50.png"/><Relationship Id="rId1" Type="http://schemas.openxmlformats.org/officeDocument/2006/relationships/image" Target="../media/image49.png"/></Relationships>
</file>

<file path=ppt/slides/_rels/slide4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113.xml"/><Relationship Id="rId2" Type="http://schemas.openxmlformats.org/officeDocument/2006/relationships/image" Target="../media/image52.png"/><Relationship Id="rId1" Type="http://schemas.openxmlformats.org/officeDocument/2006/relationships/image" Target="../media/image51.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14.xml"/><Relationship Id="rId1" Type="http://schemas.openxmlformats.org/officeDocument/2006/relationships/image" Target="../media/image53.png"/></Relationships>
</file>

<file path=ppt/slides/_rels/slide43.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115.xml"/><Relationship Id="rId2" Type="http://schemas.openxmlformats.org/officeDocument/2006/relationships/image" Target="../media/image55.png"/><Relationship Id="rId1" Type="http://schemas.openxmlformats.org/officeDocument/2006/relationships/image" Target="../media/image54.png"/></Relationships>
</file>

<file path=ppt/slides/_rels/slide44.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116.xml"/><Relationship Id="rId2" Type="http://schemas.openxmlformats.org/officeDocument/2006/relationships/image" Target="../media/image57.png"/><Relationship Id="rId1" Type="http://schemas.openxmlformats.org/officeDocument/2006/relationships/image" Target="../media/image56.png"/></Relationships>
</file>

<file path=ppt/slides/_rels/slide45.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117.xml"/><Relationship Id="rId2" Type="http://schemas.openxmlformats.org/officeDocument/2006/relationships/image" Target="../media/image59.png"/><Relationship Id="rId1" Type="http://schemas.openxmlformats.org/officeDocument/2006/relationships/image" Target="../media/image58.png"/></Relationships>
</file>

<file path=ppt/slides/_rels/slide46.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118.xml"/><Relationship Id="rId2" Type="http://schemas.openxmlformats.org/officeDocument/2006/relationships/image" Target="../media/image61.png"/><Relationship Id="rId1" Type="http://schemas.openxmlformats.org/officeDocument/2006/relationships/image" Target="../media/image60.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19.xml"/><Relationship Id="rId1" Type="http://schemas.openxmlformats.org/officeDocument/2006/relationships/image" Target="../media/image62.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20.xml"/><Relationship Id="rId1" Type="http://schemas.openxmlformats.org/officeDocument/2006/relationships/image" Target="../media/image63.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21.xml"/><Relationship Id="rId1" Type="http://schemas.openxmlformats.org/officeDocument/2006/relationships/image" Target="../media/image6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80.xml"/><Relationship Id="rId1"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22.xml"/><Relationship Id="rId1" Type="http://schemas.openxmlformats.org/officeDocument/2006/relationships/image" Target="../media/image65.png"/></Relationships>
</file>

<file path=ppt/slides/_rels/slide51.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123.xml"/><Relationship Id="rId4" Type="http://schemas.openxmlformats.org/officeDocument/2006/relationships/image" Target="../media/image69.png"/><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image" Target="../media/image66.png"/></Relationships>
</file>

<file path=ppt/slides/_rels/slide52.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124.xml"/><Relationship Id="rId4" Type="http://schemas.openxmlformats.org/officeDocument/2006/relationships/image" Target="../media/image72.png"/><Relationship Id="rId3" Type="http://schemas.openxmlformats.org/officeDocument/2006/relationships/image" Target="../media/image68.png"/><Relationship Id="rId2" Type="http://schemas.openxmlformats.org/officeDocument/2006/relationships/image" Target="../media/image71.png"/><Relationship Id="rId1" Type="http://schemas.openxmlformats.org/officeDocument/2006/relationships/image" Target="../media/image70.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25.xml"/><Relationship Id="rId1" Type="http://schemas.openxmlformats.org/officeDocument/2006/relationships/image" Target="../media/image65.png"/></Relationships>
</file>

<file path=ppt/slides/_rels/slide54.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126.xml"/><Relationship Id="rId3" Type="http://schemas.openxmlformats.org/officeDocument/2006/relationships/image" Target="../media/image73.png"/><Relationship Id="rId2" Type="http://schemas.openxmlformats.org/officeDocument/2006/relationships/image" Target="../media/image67.png"/><Relationship Id="rId1" Type="http://schemas.openxmlformats.org/officeDocument/2006/relationships/image" Target="../media/image66.png"/></Relationships>
</file>

<file path=ppt/slides/_rels/slide55.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127.xml"/><Relationship Id="rId2" Type="http://schemas.openxmlformats.org/officeDocument/2006/relationships/image" Target="../media/image75.png"/><Relationship Id="rId1" Type="http://schemas.openxmlformats.org/officeDocument/2006/relationships/image" Target="../media/image74.png"/></Relationships>
</file>

<file path=ppt/slides/_rels/slide5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28.xml"/><Relationship Id="rId1" Type="http://schemas.openxmlformats.org/officeDocument/2006/relationships/image" Target="../media/image76.jpe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29.xml"/><Relationship Id="rId1" Type="http://schemas.openxmlformats.org/officeDocument/2006/relationships/image" Target="../media/image77.png"/></Relationships>
</file>

<file path=ppt/slides/_rels/slide59.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130.xml"/><Relationship Id="rId2" Type="http://schemas.openxmlformats.org/officeDocument/2006/relationships/image" Target="../media/image79.png"/><Relationship Id="rId1" Type="http://schemas.openxmlformats.org/officeDocument/2006/relationships/image" Target="../media/image78.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60.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131.xml"/><Relationship Id="rId4" Type="http://schemas.openxmlformats.org/officeDocument/2006/relationships/image" Target="../media/image83.png"/><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image" Target="../media/image80.png"/></Relationships>
</file>

<file path=ppt/slides/_rels/slide6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132.xml"/><Relationship Id="rId2" Type="http://schemas.openxmlformats.org/officeDocument/2006/relationships/image" Target="../media/image85.png"/><Relationship Id="rId1" Type="http://schemas.openxmlformats.org/officeDocument/2006/relationships/image" Target="../media/image84.png"/></Relationships>
</file>

<file path=ppt/slides/_rels/slide6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133.xml"/><Relationship Id="rId2" Type="http://schemas.openxmlformats.org/officeDocument/2006/relationships/image" Target="../media/image87.jpeg"/><Relationship Id="rId1" Type="http://schemas.openxmlformats.org/officeDocument/2006/relationships/image" Target="../media/image86.png"/></Relationships>
</file>

<file path=ppt/slides/_rels/slide63.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134.xml"/><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image" Target="../media/image88.png"/></Relationships>
</file>

<file path=ppt/slides/_rels/slide64.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135.xml"/><Relationship Id="rId2" Type="http://schemas.openxmlformats.org/officeDocument/2006/relationships/image" Target="../media/image92.png"/><Relationship Id="rId1" Type="http://schemas.openxmlformats.org/officeDocument/2006/relationships/image" Target="../media/image91.png"/></Relationships>
</file>

<file path=ppt/slides/_rels/slide65.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136.xml"/><Relationship Id="rId2" Type="http://schemas.openxmlformats.org/officeDocument/2006/relationships/image" Target="../media/image94.png"/><Relationship Id="rId1" Type="http://schemas.openxmlformats.org/officeDocument/2006/relationships/image" Target="../media/image93.png"/></Relationships>
</file>

<file path=ppt/slides/_rels/slide66.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xml"/><Relationship Id="rId2" Type="http://schemas.openxmlformats.org/officeDocument/2006/relationships/tags" Target="../tags/tag137.xml"/><Relationship Id="rId1" Type="http://schemas.openxmlformats.org/officeDocument/2006/relationships/image" Target="../media/image95.png"/></Relationships>
</file>

<file path=ppt/slides/_rels/slide6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jpe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81.xml"/><Relationship Id="rId2" Type="http://schemas.openxmlformats.org/officeDocument/2006/relationships/image" Target="../media/image6.png"/><Relationship Id="rId1" Type="http://schemas.openxmlformats.org/officeDocument/2006/relationships/image" Target="../media/image5.pn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82.xml"/><Relationship Id="rId2" Type="http://schemas.openxmlformats.org/officeDocument/2006/relationships/image" Target="../media/image8.png"/><Relationship Id="rId1" Type="http://schemas.openxmlformats.org/officeDocument/2006/relationships/image" Target="../media/image7.pn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83.xml"/><Relationship Id="rId2" Type="http://schemas.openxmlformats.org/officeDocument/2006/relationships/image" Target="../media/image9.png"/><Relationship Id="rId1"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p:nvPr/>
        </p:nvPicPr>
        <p:blipFill>
          <a:blip r:embed="rId1"/>
          <a:stretch>
            <a:fillRect/>
          </a:stretch>
        </p:blipFill>
        <p:spPr>
          <a:xfrm>
            <a:off x="0" y="0"/>
            <a:ext cx="12188190" cy="6858000"/>
          </a:xfrm>
          <a:prstGeom prst="rect">
            <a:avLst/>
          </a:prstGeom>
          <a:noFill/>
          <a:ln w="9525">
            <a:noFill/>
          </a:ln>
        </p:spPr>
      </p:pic>
      <p:sp>
        <p:nvSpPr>
          <p:cNvPr id="16" name="任意多边形: 形状 15"/>
          <p:cNvSpPr/>
          <p:nvPr/>
        </p:nvSpPr>
        <p:spPr>
          <a:xfrm>
            <a:off x="0" y="-121285"/>
            <a:ext cx="12192000" cy="6858635"/>
          </a:xfrm>
          <a:custGeom>
            <a:avLst/>
            <a:gdLst>
              <a:gd name="connsiteX0" fmla="*/ 0 w 12192000"/>
              <a:gd name="connsiteY0" fmla="*/ 3602277 h 6858002"/>
              <a:gd name="connsiteX1" fmla="*/ 82039 w 12192000"/>
              <a:gd name="connsiteY1" fmla="*/ 3649448 h 6858002"/>
              <a:gd name="connsiteX2" fmla="*/ 6096001 w 12192000"/>
              <a:gd name="connsiteY2" fmla="*/ 5172239 h 6858002"/>
              <a:gd name="connsiteX3" fmla="*/ 12109962 w 12192000"/>
              <a:gd name="connsiteY3" fmla="*/ 3649448 h 6858002"/>
              <a:gd name="connsiteX4" fmla="*/ 12192000 w 12192000"/>
              <a:gd name="connsiteY4" fmla="*/ 3602277 h 6858002"/>
              <a:gd name="connsiteX5" fmla="*/ 12192000 w 12192000"/>
              <a:gd name="connsiteY5" fmla="*/ 6858002 h 6858002"/>
              <a:gd name="connsiteX6" fmla="*/ 0 w 12192000"/>
              <a:gd name="connsiteY6" fmla="*/ 6858002 h 6858002"/>
              <a:gd name="connsiteX7" fmla="*/ 0 w 12192000"/>
              <a:gd name="connsiteY7" fmla="*/ 0 h 6858002"/>
              <a:gd name="connsiteX8" fmla="*/ 12192000 w 12192000"/>
              <a:gd name="connsiteY8" fmla="*/ 0 h 6858002"/>
              <a:gd name="connsiteX9" fmla="*/ 12192000 w 12192000"/>
              <a:gd name="connsiteY9" fmla="*/ 2 h 6858002"/>
              <a:gd name="connsiteX10" fmla="*/ 0 w 12192000"/>
              <a:gd name="connsiteY10" fmla="*/ 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6858002">
                <a:moveTo>
                  <a:pt x="0" y="3602277"/>
                </a:moveTo>
                <a:lnTo>
                  <a:pt x="82039" y="3649448"/>
                </a:lnTo>
                <a:cubicBezTo>
                  <a:pt x="1869768" y="4620601"/>
                  <a:pt x="3918463" y="5172239"/>
                  <a:pt x="6096001" y="5172239"/>
                </a:cubicBezTo>
                <a:cubicBezTo>
                  <a:pt x="8273538" y="5172239"/>
                  <a:pt x="10322233" y="4620601"/>
                  <a:pt x="12109962" y="3649448"/>
                </a:cubicBezTo>
                <a:lnTo>
                  <a:pt x="12192000" y="3602277"/>
                </a:lnTo>
                <a:lnTo>
                  <a:pt x="12192000" y="6858002"/>
                </a:lnTo>
                <a:lnTo>
                  <a:pt x="0" y="6858002"/>
                </a:lnTo>
                <a:close/>
                <a:moveTo>
                  <a:pt x="0" y="0"/>
                </a:moveTo>
                <a:lnTo>
                  <a:pt x="12192000" y="0"/>
                </a:lnTo>
                <a:lnTo>
                  <a:pt x="12192000" y="2"/>
                </a:lnTo>
                <a:lnTo>
                  <a:pt x="0" y="2"/>
                </a:lnTo>
                <a:close/>
              </a:path>
            </a:pathLst>
          </a:cu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思源黑体 CN Bold" panose="020B0800000000000000" pitchFamily="34" charset="-122"/>
            </a:endParaRPr>
          </a:p>
        </p:txBody>
      </p:sp>
      <p:sp>
        <p:nvSpPr>
          <p:cNvPr id="11" name="任意多边形: 形状 10"/>
          <p:cNvSpPr/>
          <p:nvPr/>
        </p:nvSpPr>
        <p:spPr>
          <a:xfrm>
            <a:off x="-3810" y="0"/>
            <a:ext cx="12192000" cy="5172237"/>
          </a:xfrm>
          <a:custGeom>
            <a:avLst/>
            <a:gdLst>
              <a:gd name="connsiteX0" fmla="*/ 0 w 12192000"/>
              <a:gd name="connsiteY0" fmla="*/ 0 h 5172237"/>
              <a:gd name="connsiteX1" fmla="*/ 12192000 w 12192000"/>
              <a:gd name="connsiteY1" fmla="*/ 0 h 5172237"/>
              <a:gd name="connsiteX2" fmla="*/ 12192000 w 12192000"/>
              <a:gd name="connsiteY2" fmla="*/ 3602275 h 5172237"/>
              <a:gd name="connsiteX3" fmla="*/ 12109962 w 12192000"/>
              <a:gd name="connsiteY3" fmla="*/ 3649446 h 5172237"/>
              <a:gd name="connsiteX4" fmla="*/ 6096001 w 12192000"/>
              <a:gd name="connsiteY4" fmla="*/ 5172237 h 5172237"/>
              <a:gd name="connsiteX5" fmla="*/ 82039 w 12192000"/>
              <a:gd name="connsiteY5" fmla="*/ 3649446 h 5172237"/>
              <a:gd name="connsiteX6" fmla="*/ 0 w 12192000"/>
              <a:gd name="connsiteY6" fmla="*/ 3602275 h 5172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172237">
                <a:moveTo>
                  <a:pt x="0" y="0"/>
                </a:moveTo>
                <a:lnTo>
                  <a:pt x="12192000" y="0"/>
                </a:lnTo>
                <a:lnTo>
                  <a:pt x="12192000" y="3602275"/>
                </a:lnTo>
                <a:lnTo>
                  <a:pt x="12109962" y="3649446"/>
                </a:lnTo>
                <a:cubicBezTo>
                  <a:pt x="10322233" y="4620599"/>
                  <a:pt x="8273538" y="5172237"/>
                  <a:pt x="6096001" y="5172237"/>
                </a:cubicBezTo>
                <a:cubicBezTo>
                  <a:pt x="3918463" y="5172237"/>
                  <a:pt x="1869768" y="4620599"/>
                  <a:pt x="82039" y="3649446"/>
                </a:cubicBezTo>
                <a:lnTo>
                  <a:pt x="0" y="3602275"/>
                </a:lnTo>
                <a:close/>
              </a:path>
            </a:pathLst>
          </a:custGeom>
          <a:gradFill>
            <a:gsLst>
              <a:gs pos="100000">
                <a:srgbClr val="371ED0">
                  <a:alpha val="92000"/>
                </a:srgbClr>
              </a:gs>
              <a:gs pos="0">
                <a:srgbClr val="0C6DE2">
                  <a:alpha val="81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思源黑体 CN Bold" panose="020B0800000000000000" pitchFamily="34" charset="-122"/>
            </a:endParaRPr>
          </a:p>
        </p:txBody>
      </p:sp>
      <p:sp>
        <p:nvSpPr>
          <p:cNvPr id="20" name="任意多边形: 形状 19"/>
          <p:cNvSpPr/>
          <p:nvPr/>
        </p:nvSpPr>
        <p:spPr>
          <a:xfrm>
            <a:off x="0" y="3490969"/>
            <a:ext cx="12192000" cy="1681268"/>
          </a:xfrm>
          <a:custGeom>
            <a:avLst/>
            <a:gdLst>
              <a:gd name="connsiteX0" fmla="*/ 0 w 12192000"/>
              <a:gd name="connsiteY0" fmla="*/ 0 h 1681268"/>
              <a:gd name="connsiteX1" fmla="*/ 82039 w 12192000"/>
              <a:gd name="connsiteY1" fmla="*/ 47171 h 1681268"/>
              <a:gd name="connsiteX2" fmla="*/ 6096001 w 12192000"/>
              <a:gd name="connsiteY2" fmla="*/ 1569962 h 1681268"/>
              <a:gd name="connsiteX3" fmla="*/ 12109962 w 12192000"/>
              <a:gd name="connsiteY3" fmla="*/ 47171 h 1681268"/>
              <a:gd name="connsiteX4" fmla="*/ 12192000 w 12192000"/>
              <a:gd name="connsiteY4" fmla="*/ 0 h 1681268"/>
              <a:gd name="connsiteX5" fmla="*/ 12192000 w 12192000"/>
              <a:gd name="connsiteY5" fmla="*/ 111306 h 1681268"/>
              <a:gd name="connsiteX6" fmla="*/ 12109962 w 12192000"/>
              <a:gd name="connsiteY6" fmla="*/ 158477 h 1681268"/>
              <a:gd name="connsiteX7" fmla="*/ 6096001 w 12192000"/>
              <a:gd name="connsiteY7" fmla="*/ 1681268 h 1681268"/>
              <a:gd name="connsiteX8" fmla="*/ 82039 w 12192000"/>
              <a:gd name="connsiteY8" fmla="*/ 158477 h 1681268"/>
              <a:gd name="connsiteX9" fmla="*/ 0 w 12192000"/>
              <a:gd name="connsiteY9" fmla="*/ 111306 h 1681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1681268">
                <a:moveTo>
                  <a:pt x="0" y="0"/>
                </a:moveTo>
                <a:lnTo>
                  <a:pt x="82039" y="47171"/>
                </a:lnTo>
                <a:cubicBezTo>
                  <a:pt x="1869768" y="1018324"/>
                  <a:pt x="3918463" y="1569962"/>
                  <a:pt x="6096001" y="1569962"/>
                </a:cubicBezTo>
                <a:cubicBezTo>
                  <a:pt x="8273538" y="1569962"/>
                  <a:pt x="10322233" y="1018324"/>
                  <a:pt x="12109962" y="47171"/>
                </a:cubicBezTo>
                <a:lnTo>
                  <a:pt x="12192000" y="0"/>
                </a:lnTo>
                <a:lnTo>
                  <a:pt x="12192000" y="111306"/>
                </a:lnTo>
                <a:lnTo>
                  <a:pt x="12109962" y="158477"/>
                </a:lnTo>
                <a:cubicBezTo>
                  <a:pt x="10322233" y="1129630"/>
                  <a:pt x="8273538" y="1681268"/>
                  <a:pt x="6096001" y="1681268"/>
                </a:cubicBezTo>
                <a:cubicBezTo>
                  <a:pt x="3918463" y="1681268"/>
                  <a:pt x="1869768" y="1129630"/>
                  <a:pt x="82039" y="158477"/>
                </a:cubicBezTo>
                <a:lnTo>
                  <a:pt x="0" y="111306"/>
                </a:lnTo>
                <a:close/>
              </a:path>
            </a:pathLst>
          </a:cu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思源黑体 CN Bold" panose="020B0800000000000000" pitchFamily="34" charset="-122"/>
            </a:endParaRPr>
          </a:p>
        </p:txBody>
      </p:sp>
      <p:sp>
        <p:nvSpPr>
          <p:cNvPr id="2" name="标题 1"/>
          <p:cNvSpPr>
            <a:spLocks noGrp="1"/>
          </p:cNvSpPr>
          <p:nvPr>
            <p:ph type="ctrTitle"/>
            <p:custDataLst>
              <p:tags r:id="rId2"/>
            </p:custDataLst>
          </p:nvPr>
        </p:nvSpPr>
        <p:spPr>
          <a:xfrm>
            <a:off x="883285" y="1534160"/>
            <a:ext cx="10314305" cy="2661285"/>
          </a:xfrm>
        </p:spPr>
        <p:txBody>
          <a:bodyPr>
            <a:noAutofit/>
          </a:bodyPr>
          <a:p>
            <a:pPr algn="ctr"/>
            <a:r>
              <a:rPr lang="zh-CN" sz="6600">
                <a:solidFill>
                  <a:schemeClr val="bg1"/>
                </a:solidFill>
                <a:latin typeface="思源黑体 CN Heavy" panose="020B0A00000000000000" charset="-122"/>
                <a:ea typeface="思源黑体 CN Heavy" panose="020B0A00000000000000" charset="-122"/>
                <a:cs typeface="思源黑体 CN Heavy" panose="020B0A00000000000000" charset="-122"/>
              </a:rPr>
              <a:t>广西制造业企业培优育强服务券管理平台操作流程</a:t>
            </a:r>
            <a:r>
              <a:rPr lang="en-US" altLang="zh-CN" sz="6600">
                <a:solidFill>
                  <a:schemeClr val="bg1"/>
                </a:solidFill>
                <a:latin typeface="思源黑体 CN Heavy" panose="020B0A00000000000000" charset="-122"/>
                <a:ea typeface="思源黑体 CN Heavy" panose="020B0A00000000000000" charset="-122"/>
                <a:cs typeface="思源黑体 CN Heavy" panose="020B0A00000000000000" charset="-122"/>
              </a:rPr>
              <a:t>                            </a:t>
            </a:r>
            <a:r>
              <a:rPr lang="zh-CN" sz="4800">
                <a:solidFill>
                  <a:schemeClr val="bg1"/>
                </a:solidFill>
                <a:latin typeface="思源黑体 CN Heavy" panose="020B0A00000000000000" charset="-122"/>
                <a:ea typeface="思源黑体 CN Heavy" panose="020B0A00000000000000" charset="-122"/>
                <a:cs typeface="思源黑体 CN Heavy" panose="020B0A00000000000000" charset="-122"/>
              </a:rPr>
              <a:t>（服务机构）</a:t>
            </a:r>
            <a:endParaRPr lang="zh-CN" sz="4800">
              <a:solidFill>
                <a:schemeClr val="bg1"/>
              </a:solidFill>
              <a:latin typeface="思源黑体 CN Heavy" panose="020B0A00000000000000" charset="-122"/>
              <a:ea typeface="思源黑体 CN Heavy" panose="020B0A00000000000000" charset="-122"/>
              <a:cs typeface="思源黑体 CN Heavy" panose="020B0A00000000000000" charset="-122"/>
            </a:endParaRPr>
          </a:p>
        </p:txBody>
      </p:sp>
      <p:grpSp>
        <p:nvGrpSpPr>
          <p:cNvPr id="12" name="组合 11"/>
          <p:cNvGrpSpPr/>
          <p:nvPr/>
        </p:nvGrpSpPr>
        <p:grpSpPr>
          <a:xfrm>
            <a:off x="2882265" y="4699000"/>
            <a:ext cx="10049510" cy="695325"/>
            <a:chOff x="2436" y="6600"/>
            <a:chExt cx="6390" cy="1095"/>
          </a:xfrm>
        </p:grpSpPr>
        <p:sp>
          <p:nvSpPr>
            <p:cNvPr id="6" name="矩形: 圆角 23"/>
            <p:cNvSpPr/>
            <p:nvPr/>
          </p:nvSpPr>
          <p:spPr>
            <a:xfrm>
              <a:off x="2436" y="6600"/>
              <a:ext cx="3735" cy="1095"/>
            </a:xfrm>
            <a:prstGeom prst="roundRect">
              <a:avLst>
                <a:gd name="adj" fmla="val 50000"/>
              </a:avLst>
            </a:prstGeom>
            <a:solidFill>
              <a:schemeClr val="bg1"/>
            </a:solidFill>
            <a:ln>
              <a:noFill/>
            </a:ln>
            <a:effectLst>
              <a:outerShdw blurRad="2667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b="1">
                <a:cs typeface="思源黑体 CN Bold" panose="020B0800000000000000" pitchFamily="34" charset="-122"/>
              </a:endParaRPr>
            </a:p>
          </p:txBody>
        </p:sp>
        <p:sp>
          <p:nvSpPr>
            <p:cNvPr id="8" name="文本框 7"/>
            <p:cNvSpPr txBox="1"/>
            <p:nvPr/>
          </p:nvSpPr>
          <p:spPr>
            <a:xfrm>
              <a:off x="2835" y="6785"/>
              <a:ext cx="5991" cy="725"/>
            </a:xfrm>
            <a:prstGeom prst="rect">
              <a:avLst/>
            </a:prstGeom>
            <a:noFill/>
          </p:spPr>
          <p:txBody>
            <a:bodyPr wrap="square" rtlCol="0" anchor="t">
              <a:spAutoFit/>
            </a:bodyPr>
            <a:p>
              <a:pPr algn="l"/>
              <a:r>
                <a:rPr lang="zh-CN" altLang="en-US" sz="2400" b="1">
                  <a:solidFill>
                    <a:srgbClr val="0066FF"/>
                  </a:solidFill>
                  <a:latin typeface="思源黑体 CN Medium" panose="020B0600000000000000" charset="-122"/>
                  <a:ea typeface="思源黑体 CN Medium" panose="020B0600000000000000" charset="-122"/>
                  <a:cs typeface="思源黑体 CN Medium" panose="020B0600000000000000" charset="-122"/>
                  <a:sym typeface="+mn-ea"/>
                </a:rPr>
                <a:t>广西工业促进和中小企业服务中心</a:t>
              </a:r>
              <a:endParaRPr lang="zh-CN" altLang="en-US" sz="2400" b="1">
                <a:solidFill>
                  <a:srgbClr val="0066FF"/>
                </a:solidFill>
                <a:latin typeface="思源黑体 CN Medium" panose="020B0600000000000000" charset="-122"/>
                <a:ea typeface="思源黑体 CN Medium" panose="020B0600000000000000" charset="-122"/>
                <a:cs typeface="思源黑体 CN Medium" panose="020B0600000000000000" charset="-122"/>
                <a:sym typeface="+mn-ea"/>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sp>
        <p:nvSpPr>
          <p:cNvPr id="10" name="文本框 9"/>
          <p:cNvSpPr txBox="1"/>
          <p:nvPr/>
        </p:nvSpPr>
        <p:spPr>
          <a:xfrm>
            <a:off x="901700" y="148590"/>
            <a:ext cx="6042660"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5.</a:t>
            </a:r>
            <a:r>
              <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完善【个人中心】信息</a:t>
            </a:r>
            <a:endPar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3" name="文本框 2"/>
          <p:cNvSpPr txBox="1"/>
          <p:nvPr/>
        </p:nvSpPr>
        <p:spPr>
          <a:xfrm>
            <a:off x="363855" y="939165"/>
            <a:ext cx="11161395" cy="694690"/>
          </a:xfrm>
          <a:prstGeom prst="rect">
            <a:avLst/>
          </a:prstGeom>
        </p:spPr>
        <p:txBody>
          <a:bodyPr>
            <a:noAutofit/>
          </a:bodyPr>
          <a:p>
            <a:pPr indent="266700" algn="just" defTabSz="266700" fontAlgn="auto">
              <a:lnSpc>
                <a:spcPct val="150000"/>
              </a:lnSpc>
              <a:spcAft>
                <a:spcPct val="0"/>
              </a:spcAft>
            </a:pPr>
            <a:r>
              <a:rPr lang="en-US" b="1">
                <a:latin typeface="微软雅黑" panose="020B0503020204020204" charset="-122"/>
                <a:ea typeface="微软雅黑" panose="020B0503020204020204" charset="-122"/>
                <a:cs typeface="微软雅黑" panose="020B0503020204020204" charset="-122"/>
              </a:rPr>
              <a:t>5</a:t>
            </a:r>
            <a:r>
              <a:rPr b="1">
                <a:latin typeface="微软雅黑" panose="020B0503020204020204" charset="-122"/>
                <a:ea typeface="微软雅黑" panose="020B0503020204020204" charset="-122"/>
                <a:cs typeface="微软雅黑" panose="020B0503020204020204" charset="-122"/>
              </a:rPr>
              <a:t>.1</a:t>
            </a:r>
            <a:r>
              <a:rPr lang="en-US" b="1">
                <a:latin typeface="微软雅黑" panose="020B0503020204020204" charset="-122"/>
                <a:ea typeface="微软雅黑" panose="020B0503020204020204" charset="-122"/>
                <a:cs typeface="微软雅黑" panose="020B0503020204020204" charset="-122"/>
              </a:rPr>
              <a:t>  </a:t>
            </a:r>
            <a:r>
              <a:rPr b="1">
                <a:latin typeface="微软雅黑" panose="020B0503020204020204" charset="-122"/>
                <a:ea typeface="微软雅黑" panose="020B0503020204020204" charset="-122"/>
                <a:cs typeface="微软雅黑" panose="020B0503020204020204" charset="-122"/>
              </a:rPr>
              <a:t>【企业信息】填写</a:t>
            </a:r>
            <a:endParaRPr b="1">
              <a:latin typeface="微软雅黑" panose="020B0503020204020204" charset="-122"/>
              <a:ea typeface="微软雅黑" panose="020B0503020204020204" charset="-122"/>
              <a:cs typeface="微软雅黑" panose="020B0503020204020204" charset="-122"/>
            </a:endParaRPr>
          </a:p>
          <a:p>
            <a:pPr indent="266700" algn="just" defTabSz="266700" fontAlgn="auto">
              <a:lnSpc>
                <a:spcPct val="150000"/>
              </a:lnSpc>
              <a:spcAft>
                <a:spcPct val="0"/>
              </a:spcAft>
            </a:pPr>
            <a:r>
              <a:rPr>
                <a:latin typeface="微软雅黑" panose="020B0503020204020204" charset="-122"/>
                <a:ea typeface="微软雅黑" panose="020B0503020204020204" charset="-122"/>
                <a:cs typeface="微软雅黑" panose="020B0503020204020204" charset="-122"/>
              </a:rPr>
              <a:t>注册成功后自动登录进入“个人中心”页面，在【基本信息】页签下点击“去企业信息认证”。</a:t>
            </a:r>
            <a:r>
              <a:rPr lang="zh-CN">
                <a:latin typeface="微软雅黑" panose="020B0503020204020204" charset="-122"/>
                <a:ea typeface="微软雅黑" panose="020B0503020204020204" charset="-122"/>
                <a:cs typeface="微软雅黑" panose="020B0503020204020204" charset="-122"/>
              </a:rPr>
              <a:t>根据身份角色进行选择，选择后跳转至</a:t>
            </a:r>
            <a:r>
              <a:rPr lang="zh-CN">
                <a:latin typeface="微软雅黑" panose="020B0503020204020204" charset="-122"/>
                <a:ea typeface="微软雅黑" panose="020B0503020204020204" charset="-122"/>
                <a:cs typeface="微软雅黑" panose="020B0503020204020204" charset="-122"/>
              </a:rPr>
              <a:t>下一步。</a:t>
            </a:r>
            <a:endParaRPr lang="zh-CN">
              <a:latin typeface="微软雅黑" panose="020B0503020204020204" charset="-122"/>
              <a:ea typeface="微软雅黑" panose="020B0503020204020204" charset="-122"/>
              <a:cs typeface="微软雅黑" panose="020B0503020204020204" charset="-122"/>
            </a:endParaRPr>
          </a:p>
        </p:txBody>
      </p:sp>
      <p:pic>
        <p:nvPicPr>
          <p:cNvPr id="7" name="图片 6"/>
          <p:cNvPicPr>
            <a:picLocks noChangeAspect="1"/>
          </p:cNvPicPr>
          <p:nvPr/>
        </p:nvPicPr>
        <p:blipFill>
          <a:blip r:embed="rId1"/>
          <a:stretch>
            <a:fillRect/>
          </a:stretch>
        </p:blipFill>
        <p:spPr>
          <a:xfrm>
            <a:off x="177165" y="2341880"/>
            <a:ext cx="5861685" cy="4191000"/>
          </a:xfrm>
          <a:prstGeom prst="rect">
            <a:avLst/>
          </a:prstGeom>
        </p:spPr>
      </p:pic>
      <p:pic>
        <p:nvPicPr>
          <p:cNvPr id="13" name="图片 12"/>
          <p:cNvPicPr>
            <a:picLocks noChangeAspect="1"/>
          </p:cNvPicPr>
          <p:nvPr/>
        </p:nvPicPr>
        <p:blipFill>
          <a:blip r:embed="rId2"/>
          <a:srcRect l="8562" r="7052"/>
          <a:stretch>
            <a:fillRect/>
          </a:stretch>
        </p:blipFill>
        <p:spPr>
          <a:xfrm>
            <a:off x="6038850" y="2352040"/>
            <a:ext cx="5977890" cy="4184015"/>
          </a:xfrm>
          <a:prstGeom prst="rect">
            <a:avLst/>
          </a:prstGeom>
        </p:spPr>
      </p:pic>
      <p:sp>
        <p:nvSpPr>
          <p:cNvPr id="14" name="文本框 13"/>
          <p:cNvSpPr txBox="1"/>
          <p:nvPr/>
        </p:nvSpPr>
        <p:spPr>
          <a:xfrm>
            <a:off x="6366510" y="3755390"/>
            <a:ext cx="5351780" cy="1861185"/>
          </a:xfrm>
          <a:prstGeom prst="rect">
            <a:avLst/>
          </a:prstGeom>
          <a:ln w="28575" cmpd="sng">
            <a:solidFill>
              <a:srgbClr val="FF0000"/>
            </a:solidFill>
            <a:prstDash val="solid"/>
          </a:ln>
        </p:spPr>
        <p:txBody>
          <a:bodyPr wrap="square">
            <a:noAutofit/>
            <a:extLst>
              <a:ext uri="{4A0BC546-FE56-4ADE-93B0-CB8AF2F6F144}">
                <wpsdc:textFrameExt xmlns:wpsdc="http://www.wps.cn/officeDocument/2022/drawingmlCustomData" type="text"/>
              </a:ext>
            </a:extLst>
          </a:bodyPr>
          <a:p>
            <a:pPr algn="l"/>
            <a:endParaRPr lang="zh-CN" altLang="en-US" sz="1800">
              <a:noFill/>
              <a:latin typeface="Arial" panose="020B0604020202020204" pitchFamily="34" charset="0"/>
              <a:ea typeface="微软雅黑" panose="020B0503020204020204" charset="-122"/>
            </a:endParaRPr>
          </a:p>
        </p:txBody>
      </p:sp>
    </p:spTree>
    <p:custDataLst>
      <p:tags r:id="rId3"/>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sp>
        <p:nvSpPr>
          <p:cNvPr id="10" name="文本框 9"/>
          <p:cNvSpPr txBox="1"/>
          <p:nvPr/>
        </p:nvSpPr>
        <p:spPr>
          <a:xfrm>
            <a:off x="901700" y="148590"/>
            <a:ext cx="6042660"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5.</a:t>
            </a:r>
            <a:r>
              <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完善【个人中心】信息</a:t>
            </a:r>
            <a:endPar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3" name="文本框 2"/>
          <p:cNvSpPr txBox="1"/>
          <p:nvPr/>
        </p:nvSpPr>
        <p:spPr>
          <a:xfrm>
            <a:off x="363855" y="1020445"/>
            <a:ext cx="11161395" cy="694690"/>
          </a:xfrm>
          <a:prstGeom prst="rect">
            <a:avLst/>
          </a:prstGeom>
        </p:spPr>
        <p:txBody>
          <a:bodyPr>
            <a:noAutofit/>
          </a:bodyPr>
          <a:p>
            <a:pPr marL="0" indent="266700" algn="just" defTabSz="266700">
              <a:spcAft>
                <a:spcPct val="0"/>
              </a:spcAft>
            </a:pPr>
            <a:r>
              <a:rPr lang="zh-CN">
                <a:latin typeface="微软雅黑" panose="020B0503020204020204" charset="-122"/>
                <a:ea typeface="微软雅黑" panose="020B0503020204020204" charset="-122"/>
                <a:cs typeface="微软雅黑" panose="020B0503020204020204" charset="-122"/>
              </a:rPr>
              <a:t>选择企业类型后，继续填写企业的相关信息，填写完成后勾选</a:t>
            </a:r>
            <a:r>
              <a:rPr lang="en-US" altLang="zh-CN">
                <a:latin typeface="微软雅黑" panose="020B0503020204020204" charset="-122"/>
                <a:ea typeface="微软雅黑" panose="020B0503020204020204" charset="-122"/>
                <a:cs typeface="微软雅黑" panose="020B0503020204020204" charset="-122"/>
              </a:rPr>
              <a:t>“</a:t>
            </a:r>
            <a:r>
              <a:rPr lang="zh-CN" altLang="en-US">
                <a:latin typeface="微软雅黑" panose="020B0503020204020204" charset="-122"/>
                <a:ea typeface="微软雅黑" panose="020B0503020204020204" charset="-122"/>
                <a:cs typeface="微软雅黑" panose="020B0503020204020204" charset="-122"/>
              </a:rPr>
              <a:t>已阅读并同意</a:t>
            </a:r>
            <a:r>
              <a:rPr lang="en-US" altLang="zh-CN">
                <a:latin typeface="微软雅黑" panose="020B0503020204020204" charset="-122"/>
                <a:ea typeface="微软雅黑" panose="020B0503020204020204" charset="-122"/>
                <a:cs typeface="微软雅黑" panose="020B0503020204020204" charset="-122"/>
              </a:rPr>
              <a:t>”</a:t>
            </a:r>
            <a:r>
              <a:rPr lang="zh-CN" altLang="en-US">
                <a:latin typeface="微软雅黑" panose="020B0503020204020204" charset="-122"/>
                <a:ea typeface="微软雅黑" panose="020B0503020204020204" charset="-122"/>
                <a:cs typeface="微软雅黑" panose="020B0503020204020204" charset="-122"/>
              </a:rPr>
              <a:t>，继续点击</a:t>
            </a:r>
            <a:r>
              <a:rPr lang="zh-CN" altLang="en-US">
                <a:latin typeface="微软雅黑" panose="020B0503020204020204" charset="-122"/>
                <a:ea typeface="微软雅黑" panose="020B0503020204020204" charset="-122"/>
                <a:cs typeface="微软雅黑" panose="020B0503020204020204" charset="-122"/>
              </a:rPr>
              <a:t>下一步。</a:t>
            </a:r>
            <a:endParaRPr lang="zh-CN" altLang="en-US">
              <a:latin typeface="微软雅黑" panose="020B0503020204020204" charset="-122"/>
              <a:ea typeface="微软雅黑" panose="020B0503020204020204" charset="-122"/>
              <a:cs typeface="微软雅黑" panose="020B0503020204020204" charset="-122"/>
            </a:endParaRPr>
          </a:p>
        </p:txBody>
      </p:sp>
      <p:pic>
        <p:nvPicPr>
          <p:cNvPr id="4" name="图片 3" descr="e6cda895cb190797790f8a1a21a37bf"/>
          <p:cNvPicPr>
            <a:picLocks noChangeAspect="1"/>
          </p:cNvPicPr>
          <p:nvPr/>
        </p:nvPicPr>
        <p:blipFill>
          <a:blip r:embed="rId1"/>
          <a:stretch>
            <a:fillRect/>
          </a:stretch>
        </p:blipFill>
        <p:spPr>
          <a:xfrm>
            <a:off x="1134745" y="1442720"/>
            <a:ext cx="9217660" cy="5326380"/>
          </a:xfrm>
          <a:prstGeom prst="rect">
            <a:avLst/>
          </a:prstGeom>
        </p:spPr>
      </p:pic>
    </p:spTree>
    <p:custDataLst>
      <p:tags r:id="rId2"/>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sp>
        <p:nvSpPr>
          <p:cNvPr id="10" name="文本框 9"/>
          <p:cNvSpPr txBox="1"/>
          <p:nvPr/>
        </p:nvSpPr>
        <p:spPr>
          <a:xfrm>
            <a:off x="901700" y="148590"/>
            <a:ext cx="6042660"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5.</a:t>
            </a:r>
            <a:r>
              <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完善【个人中心】信息</a:t>
            </a:r>
            <a:endPar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3" name="文本框 2"/>
          <p:cNvSpPr txBox="1"/>
          <p:nvPr/>
        </p:nvSpPr>
        <p:spPr>
          <a:xfrm>
            <a:off x="363855" y="732155"/>
            <a:ext cx="11161395" cy="694690"/>
          </a:xfrm>
          <a:prstGeom prst="rect">
            <a:avLst/>
          </a:prstGeom>
        </p:spPr>
        <p:txBody>
          <a:bodyPr>
            <a:noAutofit/>
          </a:bodyPr>
          <a:p>
            <a:pPr indent="266700" algn="just" defTabSz="266700" fontAlgn="auto">
              <a:lnSpc>
                <a:spcPct val="150000"/>
              </a:lnSpc>
              <a:spcAft>
                <a:spcPct val="0"/>
              </a:spcAft>
            </a:pPr>
            <a:r>
              <a:rPr lang="en-US" altLang="zh-CN" b="1">
                <a:latin typeface="微软雅黑" panose="020B0503020204020204" charset="-122"/>
                <a:ea typeface="微软雅黑" panose="020B0503020204020204" charset="-122"/>
                <a:cs typeface="微软雅黑" panose="020B0503020204020204" charset="-122"/>
              </a:rPr>
              <a:t>5.2  </a:t>
            </a:r>
            <a:r>
              <a:rPr lang="zh-CN" altLang="en-US" b="1">
                <a:latin typeface="微软雅黑" panose="020B0503020204020204" charset="-122"/>
                <a:ea typeface="微软雅黑" panose="020B0503020204020204" charset="-122"/>
                <a:cs typeface="微软雅黑" panose="020B0503020204020204" charset="-122"/>
              </a:rPr>
              <a:t>指定</a:t>
            </a:r>
            <a:r>
              <a:rPr lang="zh-CN" altLang="en-US" b="1">
                <a:latin typeface="微软雅黑" panose="020B0503020204020204" charset="-122"/>
                <a:ea typeface="微软雅黑" panose="020B0503020204020204" charset="-122"/>
                <a:cs typeface="微软雅黑" panose="020B0503020204020204" charset="-122"/>
              </a:rPr>
              <a:t>经办人</a:t>
            </a:r>
            <a:endParaRPr lang="zh-CN" altLang="en-US" b="1">
              <a:latin typeface="微软雅黑" panose="020B0503020204020204" charset="-122"/>
              <a:ea typeface="微软雅黑" panose="020B0503020204020204" charset="-122"/>
              <a:cs typeface="微软雅黑" panose="020B0503020204020204" charset="-122"/>
            </a:endParaRPr>
          </a:p>
          <a:p>
            <a:pPr indent="266700" algn="just" defTabSz="266700" fontAlgn="auto">
              <a:lnSpc>
                <a:spcPct val="150000"/>
              </a:lnSpc>
              <a:spcAft>
                <a:spcPct val="0"/>
              </a:spcAft>
            </a:pPr>
            <a:r>
              <a:rPr lang="zh-CN" altLang="en-US">
                <a:latin typeface="微软雅黑" panose="020B0503020204020204" charset="-122"/>
                <a:ea typeface="微软雅黑" panose="020B0503020204020204" charset="-122"/>
                <a:cs typeface="微软雅黑" panose="020B0503020204020204" charset="-122"/>
              </a:rPr>
              <a:t>若企业需指定经办人代理法人在平台完成服务券配额申请、申请成为服务商、服务交易等相关操作，则可在此页面填写经办人信息进行指定。填写完成后点击</a:t>
            </a:r>
            <a:r>
              <a:rPr lang="en-US" altLang="zh-CN">
                <a:latin typeface="微软雅黑" panose="020B0503020204020204" charset="-122"/>
                <a:ea typeface="微软雅黑" panose="020B0503020204020204" charset="-122"/>
                <a:cs typeface="微软雅黑" panose="020B0503020204020204" charset="-122"/>
              </a:rPr>
              <a:t>“</a:t>
            </a:r>
            <a:r>
              <a:rPr lang="zh-CN" altLang="en-US">
                <a:latin typeface="微软雅黑" panose="020B0503020204020204" charset="-122"/>
                <a:ea typeface="微软雅黑" panose="020B0503020204020204" charset="-122"/>
                <a:cs typeface="微软雅黑" panose="020B0503020204020204" charset="-122"/>
              </a:rPr>
              <a:t>下一步</a:t>
            </a:r>
            <a:r>
              <a:rPr lang="en-US" altLang="zh-CN">
                <a:latin typeface="微软雅黑" panose="020B0503020204020204" charset="-122"/>
                <a:ea typeface="微软雅黑" panose="020B0503020204020204" charset="-122"/>
                <a:cs typeface="微软雅黑" panose="020B0503020204020204" charset="-122"/>
              </a:rPr>
              <a:t>”</a:t>
            </a:r>
            <a:r>
              <a:rPr lang="zh-CN" altLang="en-US">
                <a:latin typeface="微软雅黑" panose="020B0503020204020204" charset="-122"/>
                <a:ea typeface="微软雅黑" panose="020B0503020204020204" charset="-122"/>
                <a:cs typeface="微软雅黑" panose="020B0503020204020204" charset="-122"/>
              </a:rPr>
              <a:t>即可完成企业信息</a:t>
            </a:r>
            <a:r>
              <a:rPr lang="zh-CN" altLang="en-US">
                <a:latin typeface="微软雅黑" panose="020B0503020204020204" charset="-122"/>
                <a:ea typeface="微软雅黑" panose="020B0503020204020204" charset="-122"/>
                <a:cs typeface="微软雅黑" panose="020B0503020204020204" charset="-122"/>
              </a:rPr>
              <a:t>认证。（若无需指定经办人，则默认将由法人咨询完成上述</a:t>
            </a:r>
            <a:r>
              <a:rPr lang="zh-CN" altLang="en-US">
                <a:latin typeface="微软雅黑" panose="020B0503020204020204" charset="-122"/>
                <a:ea typeface="微软雅黑" panose="020B0503020204020204" charset="-122"/>
                <a:cs typeface="微软雅黑" panose="020B0503020204020204" charset="-122"/>
              </a:rPr>
              <a:t>操作）</a:t>
            </a:r>
            <a:endParaRPr lang="zh-CN" altLang="en-US">
              <a:latin typeface="微软雅黑" panose="020B0503020204020204" charset="-122"/>
              <a:ea typeface="微软雅黑" panose="020B0503020204020204" charset="-122"/>
              <a:cs typeface="微软雅黑" panose="020B0503020204020204" charset="-122"/>
            </a:endParaRPr>
          </a:p>
          <a:p>
            <a:pPr indent="266700" algn="just" defTabSz="266700" fontAlgn="auto">
              <a:lnSpc>
                <a:spcPct val="150000"/>
              </a:lnSpc>
              <a:spcAft>
                <a:spcPct val="0"/>
              </a:spcAft>
            </a:pPr>
            <a:endParaRPr lang="zh-CN" altLang="en-US">
              <a:latin typeface="微软雅黑" panose="020B0503020204020204" charset="-122"/>
              <a:ea typeface="微软雅黑" panose="020B0503020204020204" charset="-122"/>
              <a:cs typeface="微软雅黑" panose="020B0503020204020204" charset="-122"/>
            </a:endParaRPr>
          </a:p>
        </p:txBody>
      </p:sp>
      <p:pic>
        <p:nvPicPr>
          <p:cNvPr id="2" name="图片 1" descr="81a297c1b7b7eff474c05646e96a2c7"/>
          <p:cNvPicPr>
            <a:picLocks noChangeAspect="1"/>
          </p:cNvPicPr>
          <p:nvPr/>
        </p:nvPicPr>
        <p:blipFill>
          <a:blip r:embed="rId1"/>
          <a:srcRect l="6646" t="6534" r="7599" b="2295"/>
          <a:stretch>
            <a:fillRect/>
          </a:stretch>
        </p:blipFill>
        <p:spPr>
          <a:xfrm>
            <a:off x="247015" y="2477770"/>
            <a:ext cx="5729605" cy="4063365"/>
          </a:xfrm>
          <a:prstGeom prst="rect">
            <a:avLst/>
          </a:prstGeom>
        </p:spPr>
      </p:pic>
      <p:pic>
        <p:nvPicPr>
          <p:cNvPr id="6" name="图片 5" descr="63a651e4e71cd874555c2de8ed3e906"/>
          <p:cNvPicPr>
            <a:picLocks noChangeAspect="1"/>
          </p:cNvPicPr>
          <p:nvPr/>
        </p:nvPicPr>
        <p:blipFill>
          <a:blip r:embed="rId2"/>
          <a:srcRect l="10358" r="10124" b="6534"/>
          <a:stretch>
            <a:fillRect/>
          </a:stretch>
        </p:blipFill>
        <p:spPr>
          <a:xfrm>
            <a:off x="6095365" y="2447290"/>
            <a:ext cx="5946140" cy="4124325"/>
          </a:xfrm>
          <a:prstGeom prst="rect">
            <a:avLst/>
          </a:prstGeom>
        </p:spPr>
      </p:pic>
    </p:spTree>
    <p:custDataLst>
      <p:tags r:id="rId3"/>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sp>
        <p:nvSpPr>
          <p:cNvPr id="10" name="文本框 9"/>
          <p:cNvSpPr txBox="1"/>
          <p:nvPr/>
        </p:nvSpPr>
        <p:spPr>
          <a:xfrm>
            <a:off x="901700" y="148590"/>
            <a:ext cx="5006975"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5.</a:t>
            </a:r>
            <a:r>
              <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完善【个人中心】信息</a:t>
            </a:r>
            <a:endParaRPr lang="zh-CN" altLang="en-US"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3" name="文本框 2"/>
          <p:cNvSpPr txBox="1"/>
          <p:nvPr/>
        </p:nvSpPr>
        <p:spPr>
          <a:xfrm>
            <a:off x="515620" y="939165"/>
            <a:ext cx="11161395" cy="694690"/>
          </a:xfrm>
          <a:prstGeom prst="rect">
            <a:avLst/>
          </a:prstGeom>
        </p:spPr>
        <p:txBody>
          <a:bodyPr>
            <a:noAutofit/>
          </a:bodyPr>
          <a:p>
            <a:pPr marL="0" indent="266700" algn="just" defTabSz="266700">
              <a:spcAft>
                <a:spcPct val="0"/>
              </a:spcAft>
            </a:pPr>
            <a:endParaRPr lang="zh-CN" altLang="en-US" sz="1600">
              <a:latin typeface="仿宋_GB2312" panose="02010609030101010101" charset="-122"/>
              <a:ea typeface="仿宋_GB2312" panose="02010609030101010101" charset="-122"/>
            </a:endParaRPr>
          </a:p>
        </p:txBody>
      </p:sp>
      <p:sp>
        <p:nvSpPr>
          <p:cNvPr id="4" name="文本框 3"/>
          <p:cNvSpPr txBox="1"/>
          <p:nvPr/>
        </p:nvSpPr>
        <p:spPr>
          <a:xfrm>
            <a:off x="901065" y="941705"/>
            <a:ext cx="10776585" cy="1026795"/>
          </a:xfrm>
          <a:prstGeom prst="rect">
            <a:avLst/>
          </a:prstGeom>
          <a:noFill/>
        </p:spPr>
        <p:txBody>
          <a:bodyPr wrap="square" rtlCol="0" anchor="t">
            <a:noAutofit/>
          </a:bodyPr>
          <a:p>
            <a:pPr indent="457200" fontAlgn="auto">
              <a:lnSpc>
                <a:spcPct val="150000"/>
              </a:lnSpc>
              <a:extLst>
                <a:ext uri="{35155182-B16C-46BC-9424-99874614C6A1}">
                  <wpsdc:indentchars xmlns:wpsdc="http://www.wps.cn/officeDocument/2017/drawingmlCustomData" val="200" checksum="59296752"/>
                </a:ext>
              </a:extLst>
            </a:pPr>
            <a:r>
              <a:rPr lang="en-US" altLang="zh-CN">
                <a:latin typeface="微软雅黑" panose="020B0503020204020204" charset="-122"/>
                <a:ea typeface="微软雅黑" panose="020B0503020204020204" charset="-122"/>
                <a:cs typeface="微软雅黑" panose="020B0503020204020204" charset="-122"/>
                <a:sym typeface="+mn-ea"/>
              </a:rPr>
              <a:t> 在【支付认证】页签下，填写银行开户名、开户银行、开户所在地、开户支行名称、银行账号，点击“保存”按钮即可</a:t>
            </a:r>
            <a:r>
              <a:rPr lang="zh-CN" altLang="en-US">
                <a:latin typeface="微软雅黑" panose="020B0503020204020204" charset="-122"/>
                <a:ea typeface="微软雅黑" panose="020B0503020204020204" charset="-122"/>
                <a:cs typeface="微软雅黑" panose="020B0503020204020204" charset="-122"/>
                <a:sym typeface="+mn-ea"/>
              </a:rPr>
              <a:t>。</a:t>
            </a:r>
            <a:r>
              <a:rPr lang="en-US" altLang="zh-CN">
                <a:latin typeface="微软雅黑" panose="020B0503020204020204" charset="-122"/>
                <a:ea typeface="微软雅黑" panose="020B0503020204020204" charset="-122"/>
                <a:cs typeface="微软雅黑" panose="020B0503020204020204" charset="-122"/>
                <a:sym typeface="+mn-ea"/>
              </a:rPr>
              <a:t>（填写的银行账号仅作为贵单位在“广西</a:t>
            </a:r>
            <a:r>
              <a:rPr lang="zh-CN" altLang="en-US">
                <a:latin typeface="微软雅黑" panose="020B0503020204020204" charset="-122"/>
                <a:ea typeface="微软雅黑" panose="020B0503020204020204" charset="-122"/>
                <a:cs typeface="微软雅黑" panose="020B0503020204020204" charset="-122"/>
                <a:sym typeface="+mn-ea"/>
              </a:rPr>
              <a:t>制造业</a:t>
            </a:r>
            <a:r>
              <a:rPr lang="en-US" altLang="zh-CN">
                <a:latin typeface="微软雅黑" panose="020B0503020204020204" charset="-122"/>
                <a:ea typeface="微软雅黑" panose="020B0503020204020204" charset="-122"/>
                <a:cs typeface="微软雅黑" panose="020B0503020204020204" charset="-122"/>
                <a:sym typeface="+mn-ea"/>
              </a:rPr>
              <a:t>企业培优育强服务券</a:t>
            </a:r>
            <a:r>
              <a:rPr lang="zh-CN" altLang="en-US">
                <a:latin typeface="微软雅黑" panose="020B0503020204020204" charset="-122"/>
                <a:ea typeface="微软雅黑" panose="020B0503020204020204" charset="-122"/>
                <a:cs typeface="微软雅黑" panose="020B0503020204020204" charset="-122"/>
                <a:sym typeface="+mn-ea"/>
              </a:rPr>
              <a:t>管理</a:t>
            </a:r>
            <a:r>
              <a:rPr lang="en-US" altLang="zh-CN">
                <a:latin typeface="微软雅黑" panose="020B0503020204020204" charset="-122"/>
                <a:ea typeface="微软雅黑" panose="020B0503020204020204" charset="-122"/>
                <a:cs typeface="微软雅黑" panose="020B0503020204020204" charset="-122"/>
                <a:sym typeface="+mn-ea"/>
              </a:rPr>
              <a:t>平台</a:t>
            </a:r>
            <a:r>
              <a:rPr lang="en-US" altLang="zh-CN">
                <a:latin typeface="微软雅黑" panose="020B0503020204020204" charset="-122"/>
                <a:ea typeface="微软雅黑" panose="020B0503020204020204" charset="-122"/>
                <a:cs typeface="微软雅黑" panose="020B0503020204020204" charset="-122"/>
                <a:sym typeface="+mn-ea"/>
              </a:rPr>
              <a:t>”在线支付收款、退款指定账户）</a:t>
            </a:r>
            <a:endParaRPr lang="en-US" altLang="zh-CN">
              <a:latin typeface="微软雅黑" panose="020B0503020204020204" charset="-122"/>
              <a:ea typeface="微软雅黑" panose="020B0503020204020204" charset="-122"/>
              <a:cs typeface="微软雅黑" panose="020B0503020204020204" charset="-122"/>
              <a:sym typeface="+mn-ea"/>
            </a:endParaRPr>
          </a:p>
        </p:txBody>
      </p:sp>
      <p:pic>
        <p:nvPicPr>
          <p:cNvPr id="2" name="图片 1"/>
          <p:cNvPicPr>
            <a:picLocks noChangeAspect="1"/>
          </p:cNvPicPr>
          <p:nvPr/>
        </p:nvPicPr>
        <p:blipFill>
          <a:blip r:embed="rId1"/>
          <a:stretch>
            <a:fillRect/>
          </a:stretch>
        </p:blipFill>
        <p:spPr>
          <a:xfrm>
            <a:off x="2142490" y="2237105"/>
            <a:ext cx="8230235" cy="4584700"/>
          </a:xfrm>
          <a:prstGeom prst="rect">
            <a:avLst/>
          </a:prstGeom>
        </p:spPr>
      </p:pic>
    </p:spTree>
    <p:custDataLst>
      <p:tags r:id="rId2"/>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C44FB"/>
            </a:gs>
            <a:gs pos="94000">
              <a:srgbClr val="2980FF"/>
            </a:gs>
          </a:gsLst>
          <a:lin ang="5400000" scaled="0"/>
        </a:gradFill>
        <a:effectLst/>
      </p:bgPr>
    </p:bg>
    <p:spTree>
      <p:nvGrpSpPr>
        <p:cNvPr id="1" name=""/>
        <p:cNvGrpSpPr/>
        <p:nvPr/>
      </p:nvGrpSpPr>
      <p:grpSpPr>
        <a:xfrm>
          <a:off x="0" y="0"/>
          <a:ext cx="0" cy="0"/>
          <a:chOff x="0" y="0"/>
          <a:chExt cx="0" cy="0"/>
        </a:xfrm>
      </p:grpSpPr>
      <p:pic>
        <p:nvPicPr>
          <p:cNvPr id="6" name="图片 5" descr="图片包含 站, 鸟, 大, 一群&#10;&#10;描述已自动生成"/>
          <p:cNvPicPr>
            <a:picLocks noChangeAspect="1"/>
          </p:cNvPicPr>
          <p:nvPr/>
        </p:nvPicPr>
        <p:blipFill rotWithShape="1">
          <a:blip r:embed="rId1">
            <a:extLst>
              <a:ext uri="{28A0092B-C50C-407E-A947-70E740481C1C}">
                <a14:useLocalDpi xmlns:a14="http://schemas.microsoft.com/office/drawing/2010/main" val="0"/>
              </a:ext>
            </a:extLst>
          </a:blip>
          <a:srcRect l="1069" t="22153" r="1184" b="32730"/>
          <a:stretch>
            <a:fillRect/>
          </a:stretch>
        </p:blipFill>
        <p:spPr>
          <a:xfrm>
            <a:off x="1" y="3185183"/>
            <a:ext cx="12192000" cy="3672817"/>
          </a:xfrm>
          <a:prstGeom prst="rect">
            <a:avLst/>
          </a:prstGeom>
        </p:spPr>
      </p:pic>
      <p:sp>
        <p:nvSpPr>
          <p:cNvPr id="7" name="文本框 6"/>
          <p:cNvSpPr txBox="1"/>
          <p:nvPr/>
        </p:nvSpPr>
        <p:spPr>
          <a:xfrm>
            <a:off x="2159635" y="2723515"/>
            <a:ext cx="7924800" cy="1106805"/>
          </a:xfrm>
          <a:prstGeom prst="rect">
            <a:avLst/>
          </a:prstGeom>
          <a:noFill/>
        </p:spPr>
        <p:txBody>
          <a:bodyPr wrap="square">
            <a:spAutoFit/>
          </a:bodyPr>
          <a:lstStyle/>
          <a:p>
            <a:pPr algn="ctr"/>
            <a:r>
              <a:rPr lang="zh-CN" altLang="en-US" sz="6600" b="1" spc="200">
                <a:solidFill>
                  <a:schemeClr val="bg2"/>
                </a:solidFill>
                <a:latin typeface="思源黑体 CN Bold" panose="020B0800000000000000" pitchFamily="34" charset="-122"/>
                <a:ea typeface="思源黑体 CN Medium" panose="020B0600000000000000" charset="-122"/>
                <a:cs typeface="思源黑体 CN Bold" panose="020B0800000000000000" pitchFamily="34" charset="-122"/>
                <a:sym typeface="Arial" panose="020B0604020202020204" pitchFamily="34" charset="0"/>
              </a:rPr>
              <a:t>申请服务机构流程</a:t>
            </a:r>
            <a:endParaRPr lang="zh-CN" altLang="en-US" sz="6600" b="1" spc="200" dirty="0">
              <a:solidFill>
                <a:schemeClr val="bg2"/>
              </a:solidFill>
              <a:latin typeface="思源黑体 CN Bold" panose="020B0800000000000000" pitchFamily="34" charset="-122"/>
              <a:ea typeface="思源黑体 CN Medium" panose="020B0600000000000000" charset="-122"/>
              <a:cs typeface="思源黑体 CN Bold" panose="020B0800000000000000" pitchFamily="34" charset="-122"/>
              <a:sym typeface="Arial" panose="020B0604020202020204" pitchFamily="34" charset="0"/>
            </a:endParaRPr>
          </a:p>
        </p:txBody>
      </p:sp>
      <p:grpSp>
        <p:nvGrpSpPr>
          <p:cNvPr id="13" name="组合 12"/>
          <p:cNvGrpSpPr/>
          <p:nvPr/>
        </p:nvGrpSpPr>
        <p:grpSpPr>
          <a:xfrm>
            <a:off x="5020808" y="1859186"/>
            <a:ext cx="2202454" cy="625791"/>
            <a:chOff x="8180784" y="736479"/>
            <a:chExt cx="1026707" cy="385880"/>
          </a:xfrm>
        </p:grpSpPr>
        <p:sp>
          <p:nvSpPr>
            <p:cNvPr id="14" name="矩形: 圆角 13"/>
            <p:cNvSpPr/>
            <p:nvPr/>
          </p:nvSpPr>
          <p:spPr>
            <a:xfrm>
              <a:off x="8180784" y="740248"/>
              <a:ext cx="1026707" cy="382111"/>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思源黑体 CN Bold" panose="020B0800000000000000" pitchFamily="34" charset="-122"/>
              </a:endParaRPr>
            </a:p>
          </p:txBody>
        </p:sp>
        <p:sp>
          <p:nvSpPr>
            <p:cNvPr id="15" name="文本框 14"/>
            <p:cNvSpPr txBox="1"/>
            <p:nvPr/>
          </p:nvSpPr>
          <p:spPr>
            <a:xfrm>
              <a:off x="8368488" y="736479"/>
              <a:ext cx="653601" cy="359842"/>
            </a:xfrm>
            <a:prstGeom prst="rect">
              <a:avLst/>
            </a:prstGeom>
            <a:noFill/>
          </p:spPr>
          <p:txBody>
            <a:bodyPr wrap="none" rtlCol="0">
              <a:spAutoFit/>
            </a:bodyPr>
            <a:lstStyle/>
            <a:p>
              <a:pPr algn="ctr"/>
              <a:r>
                <a:rPr lang="zh-CN" altLang="en-US" sz="3200" dirty="0">
                  <a:solidFill>
                    <a:schemeClr val="bg1"/>
                  </a:solidFill>
                  <a:latin typeface="思源黑体 CN Medium" panose="020B0600000000000000" charset="-122"/>
                  <a:ea typeface="思源黑体 CN Medium" panose="020B0600000000000000" charset="-122"/>
                  <a:cs typeface="思源黑体 CN Bold" panose="020B0800000000000000" pitchFamily="34" charset="-122"/>
                </a:rPr>
                <a:t>第三章</a:t>
              </a:r>
              <a:endParaRPr lang="zh-CN" altLang="en-US" sz="3200" dirty="0">
                <a:solidFill>
                  <a:schemeClr val="bg1"/>
                </a:solidFill>
                <a:latin typeface="思源黑体 CN Medium" panose="020B0600000000000000" charset="-122"/>
                <a:ea typeface="思源黑体 CN Medium" panose="020B0600000000000000" charset="-122"/>
                <a:cs typeface="思源黑体 CN Bold" panose="020B0800000000000000" pitchFamily="34" charset="-122"/>
              </a:endParaRPr>
            </a:p>
          </p:txBody>
        </p:sp>
      </p:grpSp>
      <p:sp>
        <p:nvSpPr>
          <p:cNvPr id="2" name="文本框 1"/>
          <p:cNvSpPr txBox="1"/>
          <p:nvPr/>
        </p:nvSpPr>
        <p:spPr>
          <a:xfrm>
            <a:off x="4618355" y="4010025"/>
            <a:ext cx="2972435" cy="450850"/>
          </a:xfrm>
          <a:prstGeom prst="rect">
            <a:avLst/>
          </a:prstGeom>
          <a:noFill/>
        </p:spPr>
        <p:txBody>
          <a:bodyPr wrap="square" rtlCol="0" anchor="t">
            <a:spAutoFit/>
          </a:bodyPr>
          <a:p>
            <a:pPr marL="0" indent="0" algn="ctr">
              <a:lnSpc>
                <a:spcPct val="130000"/>
              </a:lnSpc>
              <a:spcBef>
                <a:spcPct val="0"/>
              </a:spcBef>
              <a:spcAft>
                <a:spcPts val="1000"/>
              </a:spcAft>
              <a:buSzTx/>
            </a:pPr>
            <a:endParaRPr lang="zh-CN" altLang="en-US">
              <a:solidFill>
                <a:schemeClr val="bg1"/>
              </a:solidFill>
              <a:ea typeface="思源黑体 CN Medium" panose="020B0600000000000000" charset="-122"/>
              <a:cs typeface="思源黑体 CN Bold" panose="020B0800000000000000" pitchFamily="34" charset="-122"/>
              <a:sym typeface="+mn-ea"/>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sp>
        <p:nvSpPr>
          <p:cNvPr id="10" name="文本框 9"/>
          <p:cNvSpPr txBox="1"/>
          <p:nvPr/>
        </p:nvSpPr>
        <p:spPr>
          <a:xfrm>
            <a:off x="901700" y="148590"/>
            <a:ext cx="5006975"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6.</a:t>
            </a:r>
            <a:r>
              <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申请成为服务机构</a:t>
            </a:r>
            <a:endParaRPr lang="zh-CN" altLang="en-US"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3" name="文本框 2"/>
          <p:cNvSpPr txBox="1"/>
          <p:nvPr/>
        </p:nvSpPr>
        <p:spPr>
          <a:xfrm>
            <a:off x="515620" y="939165"/>
            <a:ext cx="11161395" cy="694690"/>
          </a:xfrm>
          <a:prstGeom prst="rect">
            <a:avLst/>
          </a:prstGeom>
        </p:spPr>
        <p:txBody>
          <a:bodyPr>
            <a:noAutofit/>
          </a:bodyPr>
          <a:p>
            <a:pPr marL="0" indent="266700" algn="just" defTabSz="266700">
              <a:spcAft>
                <a:spcPct val="0"/>
              </a:spcAft>
            </a:pPr>
            <a:endParaRPr lang="zh-CN" altLang="en-US" sz="1600">
              <a:latin typeface="仿宋_GB2312" panose="02010609030101010101" charset="-122"/>
              <a:ea typeface="仿宋_GB2312" panose="02010609030101010101" charset="-122"/>
            </a:endParaRPr>
          </a:p>
        </p:txBody>
      </p:sp>
      <p:sp>
        <p:nvSpPr>
          <p:cNvPr id="4" name="文本框 3"/>
          <p:cNvSpPr txBox="1"/>
          <p:nvPr/>
        </p:nvSpPr>
        <p:spPr>
          <a:xfrm>
            <a:off x="901065" y="941705"/>
            <a:ext cx="10776585" cy="1026795"/>
          </a:xfrm>
          <a:prstGeom prst="rect">
            <a:avLst/>
          </a:prstGeom>
          <a:noFill/>
        </p:spPr>
        <p:txBody>
          <a:bodyPr wrap="square" rtlCol="0" anchor="t">
            <a:noAutofit/>
          </a:bodyPr>
          <a:p>
            <a:pPr marL="450215" indent="-450215" algn="just" defTabSz="266700" fontAlgn="auto">
              <a:lnSpc>
                <a:spcPct val="150000"/>
              </a:lnSpc>
              <a:spcBef>
                <a:spcPct val="0"/>
              </a:spcBef>
              <a:spcAft>
                <a:spcPct val="0"/>
              </a:spcAft>
            </a:pPr>
            <a:r>
              <a:rPr lang="en-US" altLang="zh-CN" b="1">
                <a:latin typeface="微软雅黑" panose="020B0503020204020204" charset="-122"/>
                <a:ea typeface="微软雅黑" panose="020B0503020204020204" charset="-122"/>
                <a:cs typeface="微软雅黑" panose="020B0503020204020204" charset="-122"/>
                <a:sym typeface="+mn-ea"/>
              </a:rPr>
              <a:t>6.1 </a:t>
            </a:r>
            <a:r>
              <a:rPr lang="zh-CN" altLang="en-US" b="1">
                <a:latin typeface="微软雅黑" panose="020B0503020204020204" charset="-122"/>
                <a:ea typeface="微软雅黑" panose="020B0503020204020204" charset="-122"/>
                <a:cs typeface="微软雅黑" panose="020B0503020204020204" charset="-122"/>
                <a:sym typeface="+mn-ea"/>
              </a:rPr>
              <a:t>申请成为服务机构入口：</a:t>
            </a:r>
            <a:endParaRPr lang="zh-CN" altLang="en-US">
              <a:latin typeface="微软雅黑" panose="020B0503020204020204" charset="-122"/>
              <a:ea typeface="微软雅黑" panose="020B0503020204020204" charset="-122"/>
              <a:cs typeface="微软雅黑" panose="020B0503020204020204" charset="-122"/>
            </a:endParaRPr>
          </a:p>
          <a:p>
            <a:pPr marL="0" indent="266700" algn="just" defTabSz="266700" fontAlgn="auto">
              <a:lnSpc>
                <a:spcPct val="150000"/>
              </a:lnSpc>
              <a:spcAft>
                <a:spcPct val="0"/>
              </a:spcAft>
            </a:pPr>
            <a:r>
              <a:rPr lang="zh-CN" altLang="en-US">
                <a:latin typeface="微软雅黑" panose="020B0503020204020204" charset="-122"/>
                <a:ea typeface="微软雅黑" panose="020B0503020204020204" charset="-122"/>
                <a:cs typeface="微软雅黑" panose="020B0503020204020204" charset="-122"/>
                <a:sym typeface="+mn-ea"/>
              </a:rPr>
              <a:t>入口一：在首页点击“申请成为服务机构”，可跳转至服务机构入驻申请页面。</a:t>
            </a:r>
            <a:endParaRPr lang="en-US" altLang="zh-CN">
              <a:latin typeface="微软雅黑" panose="020B0503020204020204" charset="-122"/>
              <a:ea typeface="微软雅黑" panose="020B0503020204020204" charset="-122"/>
              <a:cs typeface="微软雅黑" panose="020B0503020204020204" charset="-122"/>
              <a:sym typeface="+mn-ea"/>
            </a:endParaRPr>
          </a:p>
        </p:txBody>
      </p:sp>
      <p:pic>
        <p:nvPicPr>
          <p:cNvPr id="5" name="图片 4"/>
          <p:cNvPicPr>
            <a:picLocks noChangeAspect="1"/>
          </p:cNvPicPr>
          <p:nvPr/>
        </p:nvPicPr>
        <p:blipFill>
          <a:blip r:embed="rId1"/>
          <a:stretch>
            <a:fillRect/>
          </a:stretch>
        </p:blipFill>
        <p:spPr>
          <a:xfrm>
            <a:off x="1687195" y="1840865"/>
            <a:ext cx="8413115" cy="4937760"/>
          </a:xfrm>
          <a:prstGeom prst="rect">
            <a:avLst/>
          </a:prstGeom>
        </p:spPr>
      </p:pic>
    </p:spTree>
    <p:custDataLst>
      <p:tags r:id="rId2"/>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sp>
        <p:nvSpPr>
          <p:cNvPr id="10" name="文本框 9"/>
          <p:cNvSpPr txBox="1"/>
          <p:nvPr/>
        </p:nvSpPr>
        <p:spPr>
          <a:xfrm>
            <a:off x="901700" y="148590"/>
            <a:ext cx="5006975"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6.</a:t>
            </a:r>
            <a:r>
              <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申请成为服务机构</a:t>
            </a:r>
            <a:endParaRPr lang="zh-CN" altLang="en-US"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3" name="文本框 2"/>
          <p:cNvSpPr txBox="1"/>
          <p:nvPr/>
        </p:nvSpPr>
        <p:spPr>
          <a:xfrm>
            <a:off x="515620" y="939165"/>
            <a:ext cx="11161395" cy="694690"/>
          </a:xfrm>
          <a:prstGeom prst="rect">
            <a:avLst/>
          </a:prstGeom>
        </p:spPr>
        <p:txBody>
          <a:bodyPr>
            <a:noAutofit/>
          </a:bodyPr>
          <a:p>
            <a:pPr marL="0" indent="266700" algn="just" defTabSz="266700">
              <a:spcAft>
                <a:spcPct val="0"/>
              </a:spcAft>
            </a:pPr>
            <a:endParaRPr lang="zh-CN" altLang="en-US" sz="1600">
              <a:latin typeface="仿宋_GB2312" panose="02010609030101010101" charset="-122"/>
              <a:ea typeface="仿宋_GB2312" panose="02010609030101010101" charset="-122"/>
            </a:endParaRPr>
          </a:p>
        </p:txBody>
      </p:sp>
      <p:sp>
        <p:nvSpPr>
          <p:cNvPr id="4" name="文本框 3"/>
          <p:cNvSpPr txBox="1"/>
          <p:nvPr/>
        </p:nvSpPr>
        <p:spPr>
          <a:xfrm>
            <a:off x="901065" y="941705"/>
            <a:ext cx="10776585" cy="1026795"/>
          </a:xfrm>
          <a:prstGeom prst="rect">
            <a:avLst/>
          </a:prstGeom>
          <a:noFill/>
        </p:spPr>
        <p:txBody>
          <a:bodyPr wrap="square" rtlCol="0" anchor="t">
            <a:noAutofit/>
          </a:bodyPr>
          <a:p>
            <a:pPr marL="450215" indent="-450215" algn="just" defTabSz="266700" fontAlgn="auto">
              <a:lnSpc>
                <a:spcPct val="150000"/>
              </a:lnSpc>
              <a:spcBef>
                <a:spcPct val="0"/>
              </a:spcBef>
              <a:spcAft>
                <a:spcPct val="0"/>
              </a:spcAft>
            </a:pPr>
            <a:r>
              <a:rPr lang="en-US" altLang="zh-CN" b="1">
                <a:latin typeface="微软雅黑" panose="020B0503020204020204" charset="-122"/>
                <a:ea typeface="微软雅黑" panose="020B0503020204020204" charset="-122"/>
                <a:cs typeface="微软雅黑" panose="020B0503020204020204" charset="-122"/>
                <a:sym typeface="+mn-ea"/>
              </a:rPr>
              <a:t>6.1.2.  </a:t>
            </a:r>
            <a:r>
              <a:rPr lang="zh-CN" altLang="en-US" b="1">
                <a:latin typeface="微软雅黑" panose="020B0503020204020204" charset="-122"/>
                <a:ea typeface="微软雅黑" panose="020B0503020204020204" charset="-122"/>
                <a:cs typeface="微软雅黑" panose="020B0503020204020204" charset="-122"/>
                <a:sym typeface="+mn-ea"/>
              </a:rPr>
              <a:t>入口二：</a:t>
            </a:r>
            <a:endParaRPr lang="zh-CN" altLang="en-US" b="1">
              <a:latin typeface="微软雅黑" panose="020B0503020204020204" charset="-122"/>
              <a:ea typeface="微软雅黑" panose="020B0503020204020204" charset="-122"/>
              <a:cs typeface="微软雅黑" panose="020B0503020204020204" charset="-122"/>
            </a:endParaRPr>
          </a:p>
          <a:p>
            <a:pPr marL="0" indent="266700" algn="just" defTabSz="266700" fontAlgn="auto">
              <a:lnSpc>
                <a:spcPct val="150000"/>
              </a:lnSpc>
              <a:spcAft>
                <a:spcPct val="0"/>
              </a:spcAft>
            </a:pPr>
            <a:r>
              <a:rPr lang="zh-CN" altLang="en-US">
                <a:latin typeface="微软雅黑" panose="020B0503020204020204" charset="-122"/>
                <a:ea typeface="微软雅黑" panose="020B0503020204020204" charset="-122"/>
                <a:cs typeface="微软雅黑" panose="020B0503020204020204" charset="-122"/>
                <a:sym typeface="+mn-ea"/>
              </a:rPr>
              <a:t>在个人中心点击“申请入驻”，可跳转至服务机构入驻申请页面。</a:t>
            </a:r>
            <a:endParaRPr lang="en-US" altLang="zh-CN">
              <a:latin typeface="微软雅黑" panose="020B0503020204020204" charset="-122"/>
              <a:ea typeface="微软雅黑" panose="020B0503020204020204" charset="-122"/>
              <a:cs typeface="微软雅黑" panose="020B0503020204020204" charset="-122"/>
              <a:sym typeface="+mn-ea"/>
            </a:endParaRPr>
          </a:p>
        </p:txBody>
      </p:sp>
      <p:pic>
        <p:nvPicPr>
          <p:cNvPr id="7" name="图片 6"/>
          <p:cNvPicPr>
            <a:picLocks noChangeAspect="1"/>
          </p:cNvPicPr>
          <p:nvPr/>
        </p:nvPicPr>
        <p:blipFill>
          <a:blip r:embed="rId1"/>
          <a:srcRect t="833"/>
          <a:stretch>
            <a:fillRect/>
          </a:stretch>
        </p:blipFill>
        <p:spPr>
          <a:xfrm>
            <a:off x="1765935" y="1840865"/>
            <a:ext cx="8413115" cy="4838700"/>
          </a:xfrm>
          <a:prstGeom prst="rect">
            <a:avLst/>
          </a:prstGeom>
        </p:spPr>
      </p:pic>
    </p:spTree>
    <p:custDataLst>
      <p:tags r:id="rId2"/>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sp>
        <p:nvSpPr>
          <p:cNvPr id="10" name="文本框 9"/>
          <p:cNvSpPr txBox="1"/>
          <p:nvPr/>
        </p:nvSpPr>
        <p:spPr>
          <a:xfrm>
            <a:off x="901700" y="148590"/>
            <a:ext cx="5006975"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6.</a:t>
            </a:r>
            <a:r>
              <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申请成为服务机构</a:t>
            </a:r>
            <a:endParaRPr lang="zh-CN" altLang="en-US"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3" name="文本框 2"/>
          <p:cNvSpPr txBox="1"/>
          <p:nvPr/>
        </p:nvSpPr>
        <p:spPr>
          <a:xfrm>
            <a:off x="515620" y="939165"/>
            <a:ext cx="11161395" cy="694690"/>
          </a:xfrm>
          <a:prstGeom prst="rect">
            <a:avLst/>
          </a:prstGeom>
        </p:spPr>
        <p:txBody>
          <a:bodyPr>
            <a:noAutofit/>
          </a:bodyPr>
          <a:p>
            <a:pPr marL="0" indent="266700" algn="just" defTabSz="266700">
              <a:spcAft>
                <a:spcPct val="0"/>
              </a:spcAft>
            </a:pPr>
            <a:endParaRPr lang="zh-CN" altLang="en-US" sz="1600">
              <a:latin typeface="仿宋_GB2312" panose="02010609030101010101" charset="-122"/>
              <a:ea typeface="仿宋_GB2312" panose="02010609030101010101" charset="-122"/>
            </a:endParaRPr>
          </a:p>
        </p:txBody>
      </p:sp>
      <p:sp>
        <p:nvSpPr>
          <p:cNvPr id="4" name="文本框 3"/>
          <p:cNvSpPr txBox="1"/>
          <p:nvPr/>
        </p:nvSpPr>
        <p:spPr>
          <a:xfrm>
            <a:off x="901065" y="941705"/>
            <a:ext cx="10776585" cy="1026795"/>
          </a:xfrm>
          <a:prstGeom prst="rect">
            <a:avLst/>
          </a:prstGeom>
          <a:noFill/>
        </p:spPr>
        <p:txBody>
          <a:bodyPr wrap="square" rtlCol="0" anchor="t">
            <a:noAutofit/>
          </a:bodyPr>
          <a:p>
            <a:pPr indent="457200" algn="just" defTabSz="266700" fontAlgn="auto">
              <a:lnSpc>
                <a:spcPct val="150000"/>
              </a:lnSpc>
              <a:spcAft>
                <a:spcPct val="0"/>
              </a:spcAft>
              <a:extLst>
                <a:ext uri="{35155182-B16C-46BC-9424-99874614C6A1}">
                  <wpsdc:indentchars xmlns:wpsdc="http://www.wps.cn/officeDocument/2017/drawingmlCustomData" val="200" checksum="59296752"/>
                </a:ext>
              </a:extLst>
            </a:pPr>
            <a:r>
              <a:rPr lang="en-US" altLang="zh-CN">
                <a:latin typeface="微软雅黑" panose="020B0503020204020204" charset="-122"/>
                <a:ea typeface="微软雅黑" panose="020B0503020204020204" charset="-122"/>
                <a:cs typeface="微软雅黑" panose="020B0503020204020204" charset="-122"/>
                <a:sym typeface="+mn-ea"/>
              </a:rPr>
              <a:t>6.2【服务机构信息】填写</a:t>
            </a:r>
            <a:endParaRPr lang="en-US" altLang="zh-CN">
              <a:latin typeface="微软雅黑" panose="020B0503020204020204" charset="-122"/>
              <a:ea typeface="微软雅黑" panose="020B0503020204020204" charset="-122"/>
              <a:cs typeface="微软雅黑" panose="020B0503020204020204" charset="-122"/>
            </a:endParaRPr>
          </a:p>
          <a:p>
            <a:pPr indent="457200" algn="just" defTabSz="266700" fontAlgn="auto">
              <a:lnSpc>
                <a:spcPct val="150000"/>
              </a:lnSpc>
              <a:spcAft>
                <a:spcPct val="0"/>
              </a:spcAft>
              <a:extLst>
                <a:ext uri="{35155182-B16C-46BC-9424-99874614C6A1}">
                  <wpsdc:indentchars xmlns:wpsdc="http://www.wps.cn/officeDocument/2017/drawingmlCustomData" val="200" checksum="59296752"/>
                </a:ext>
              </a:extLst>
            </a:pPr>
            <a:r>
              <a:rPr lang="zh-CN" altLang="en-US">
                <a:latin typeface="微软雅黑" panose="020B0503020204020204" charset="-122"/>
                <a:ea typeface="微软雅黑" panose="020B0503020204020204" charset="-122"/>
                <a:cs typeface="微软雅黑" panose="020B0503020204020204" charset="-122"/>
                <a:sym typeface="+mn-ea"/>
              </a:rPr>
              <a:t>企业成为服务机构前，需要先在“个人中心-我的服务商管理”下先填写服务机构信息，点击“保存”按钮，保存成功后即可进一步申请成为服务机构。</a:t>
            </a:r>
            <a:endParaRPr lang="en-US" altLang="zh-CN">
              <a:latin typeface="微软雅黑" panose="020B0503020204020204" charset="-122"/>
              <a:ea typeface="微软雅黑" panose="020B0503020204020204" charset="-122"/>
              <a:cs typeface="微软雅黑" panose="020B0503020204020204" charset="-122"/>
              <a:sym typeface="+mn-ea"/>
            </a:endParaRPr>
          </a:p>
        </p:txBody>
      </p:sp>
      <p:pic>
        <p:nvPicPr>
          <p:cNvPr id="2" name="图片 1"/>
          <p:cNvPicPr>
            <a:picLocks noChangeAspect="1"/>
          </p:cNvPicPr>
          <p:nvPr/>
        </p:nvPicPr>
        <p:blipFill>
          <a:blip r:embed="rId1"/>
          <a:stretch>
            <a:fillRect/>
          </a:stretch>
        </p:blipFill>
        <p:spPr>
          <a:xfrm>
            <a:off x="2126615" y="2230120"/>
            <a:ext cx="7873365" cy="4507865"/>
          </a:xfrm>
          <a:prstGeom prst="rect">
            <a:avLst/>
          </a:prstGeom>
        </p:spPr>
      </p:pic>
    </p:spTree>
    <p:custDataLst>
      <p:tags r:id="rId2"/>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sp>
        <p:nvSpPr>
          <p:cNvPr id="10" name="文本框 9"/>
          <p:cNvSpPr txBox="1"/>
          <p:nvPr/>
        </p:nvSpPr>
        <p:spPr>
          <a:xfrm>
            <a:off x="901700" y="148590"/>
            <a:ext cx="5006975"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6.</a:t>
            </a:r>
            <a:r>
              <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申请成为服务机构</a:t>
            </a:r>
            <a:endParaRPr lang="zh-CN" altLang="en-US"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3" name="文本框 2"/>
          <p:cNvSpPr txBox="1"/>
          <p:nvPr/>
        </p:nvSpPr>
        <p:spPr>
          <a:xfrm>
            <a:off x="515620" y="939165"/>
            <a:ext cx="11161395" cy="694690"/>
          </a:xfrm>
          <a:prstGeom prst="rect">
            <a:avLst/>
          </a:prstGeom>
        </p:spPr>
        <p:txBody>
          <a:bodyPr>
            <a:noAutofit/>
          </a:bodyPr>
          <a:p>
            <a:pPr marL="0" indent="266700" algn="just" defTabSz="266700">
              <a:spcAft>
                <a:spcPct val="0"/>
              </a:spcAft>
            </a:pPr>
            <a:endParaRPr lang="zh-CN" altLang="en-US" sz="1600">
              <a:latin typeface="仿宋_GB2312" panose="02010609030101010101" charset="-122"/>
              <a:ea typeface="仿宋_GB2312" panose="02010609030101010101" charset="-122"/>
            </a:endParaRPr>
          </a:p>
        </p:txBody>
      </p:sp>
      <p:sp>
        <p:nvSpPr>
          <p:cNvPr id="4" name="文本框 3"/>
          <p:cNvSpPr txBox="1"/>
          <p:nvPr/>
        </p:nvSpPr>
        <p:spPr>
          <a:xfrm>
            <a:off x="901065" y="941705"/>
            <a:ext cx="10776585" cy="1026795"/>
          </a:xfrm>
          <a:prstGeom prst="rect">
            <a:avLst/>
          </a:prstGeom>
          <a:noFill/>
        </p:spPr>
        <p:txBody>
          <a:bodyPr wrap="square" rtlCol="0" anchor="t">
            <a:noAutofit/>
          </a:bodyPr>
          <a:p>
            <a:pPr marL="0" indent="266700" algn="just" defTabSz="266700">
              <a:spcAft>
                <a:spcPct val="0"/>
              </a:spcAft>
            </a:pPr>
            <a:r>
              <a:rPr lang="zh-CN" altLang="en-US">
                <a:latin typeface="微软雅黑" panose="020B0503020204020204" charset="-122"/>
                <a:ea typeface="微软雅黑" panose="020B0503020204020204" charset="-122"/>
                <a:cs typeface="微软雅黑" panose="020B0503020204020204" charset="-122"/>
                <a:sym typeface="+mn-ea"/>
              </a:rPr>
              <a:t>在我的企业管理-申请入驻平台，根据提供服务的类型，选择对应申报表入口，点击“申请入驻。</a:t>
            </a:r>
            <a:endParaRPr lang="en-US" altLang="zh-CN">
              <a:latin typeface="微软雅黑" panose="020B0503020204020204" charset="-122"/>
              <a:ea typeface="微软雅黑" panose="020B0503020204020204" charset="-122"/>
              <a:cs typeface="微软雅黑" panose="020B0503020204020204" charset="-122"/>
              <a:sym typeface="+mn-ea"/>
            </a:endParaRPr>
          </a:p>
        </p:txBody>
      </p:sp>
      <p:pic>
        <p:nvPicPr>
          <p:cNvPr id="6" name="图片 5"/>
          <p:cNvPicPr>
            <a:picLocks noChangeAspect="1"/>
          </p:cNvPicPr>
          <p:nvPr/>
        </p:nvPicPr>
        <p:blipFill>
          <a:blip r:embed="rId1"/>
          <a:stretch>
            <a:fillRect/>
          </a:stretch>
        </p:blipFill>
        <p:spPr>
          <a:xfrm>
            <a:off x="1699895" y="1612900"/>
            <a:ext cx="8413200" cy="4790923"/>
          </a:xfrm>
          <a:prstGeom prst="rect">
            <a:avLst/>
          </a:prstGeom>
        </p:spPr>
      </p:pic>
    </p:spTree>
    <p:custDataLst>
      <p:tags r:id="rId2"/>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sp>
        <p:nvSpPr>
          <p:cNvPr id="10" name="文本框 9"/>
          <p:cNvSpPr txBox="1"/>
          <p:nvPr/>
        </p:nvSpPr>
        <p:spPr>
          <a:xfrm>
            <a:off x="901700" y="148590"/>
            <a:ext cx="5006975"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6.</a:t>
            </a:r>
            <a:r>
              <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申请成为服务机构</a:t>
            </a:r>
            <a:endParaRPr lang="zh-CN" altLang="en-US"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3" name="文本框 2"/>
          <p:cNvSpPr txBox="1"/>
          <p:nvPr/>
        </p:nvSpPr>
        <p:spPr>
          <a:xfrm>
            <a:off x="515620" y="939165"/>
            <a:ext cx="11161395" cy="694690"/>
          </a:xfrm>
          <a:prstGeom prst="rect">
            <a:avLst/>
          </a:prstGeom>
        </p:spPr>
        <p:txBody>
          <a:bodyPr>
            <a:noAutofit/>
          </a:bodyPr>
          <a:p>
            <a:pPr marL="0" indent="266700" algn="just" defTabSz="266700">
              <a:spcAft>
                <a:spcPct val="0"/>
              </a:spcAft>
            </a:pPr>
            <a:endParaRPr lang="zh-CN" altLang="en-US" sz="1600">
              <a:latin typeface="仿宋_GB2312" panose="02010609030101010101" charset="-122"/>
              <a:ea typeface="仿宋_GB2312" panose="02010609030101010101" charset="-122"/>
            </a:endParaRPr>
          </a:p>
        </p:txBody>
      </p:sp>
      <p:sp>
        <p:nvSpPr>
          <p:cNvPr id="4" name="文本框 3"/>
          <p:cNvSpPr txBox="1"/>
          <p:nvPr/>
        </p:nvSpPr>
        <p:spPr>
          <a:xfrm>
            <a:off x="901065" y="941705"/>
            <a:ext cx="10776585" cy="1026795"/>
          </a:xfrm>
          <a:prstGeom prst="rect">
            <a:avLst/>
          </a:prstGeom>
          <a:noFill/>
        </p:spPr>
        <p:txBody>
          <a:bodyPr wrap="square" rtlCol="0" anchor="t">
            <a:noAutofit/>
          </a:bodyPr>
          <a:p>
            <a:pPr indent="457200" algn="just" defTabSz="266700" fontAlgn="auto">
              <a:lnSpc>
                <a:spcPct val="150000"/>
              </a:lnSpc>
              <a:spcAft>
                <a:spcPct val="0"/>
              </a:spcAft>
              <a:extLst>
                <a:ext uri="{35155182-B16C-46BC-9424-99874614C6A1}">
                  <wpsdc:indentchars xmlns:wpsdc="http://www.wps.cn/officeDocument/2017/drawingmlCustomData" val="200" checksum="59296752"/>
                </a:ext>
              </a:extLst>
            </a:pPr>
            <a:r>
              <a:rPr lang="en-US" altLang="zh-CN" b="1">
                <a:latin typeface="微软雅黑" panose="020B0503020204020204" charset="-122"/>
                <a:ea typeface="微软雅黑" panose="020B0503020204020204" charset="-122"/>
                <a:cs typeface="微软雅黑" panose="020B0503020204020204" charset="-122"/>
                <a:sym typeface="+mn-ea"/>
              </a:rPr>
              <a:t>6.3 </a:t>
            </a:r>
            <a:r>
              <a:rPr lang="zh-CN" altLang="en-US" b="1">
                <a:latin typeface="微软雅黑" panose="020B0503020204020204" charset="-122"/>
                <a:ea typeface="微软雅黑" panose="020B0503020204020204" charset="-122"/>
                <a:cs typeface="微软雅黑" panose="020B0503020204020204" charset="-122"/>
                <a:sym typeface="+mn-ea"/>
              </a:rPr>
              <a:t>申请成为服务机构</a:t>
            </a:r>
            <a:endParaRPr lang="en-US" altLang="zh-CN" b="1">
              <a:latin typeface="微软雅黑" panose="020B0503020204020204" charset="-122"/>
              <a:ea typeface="微软雅黑" panose="020B0503020204020204" charset="-122"/>
              <a:cs typeface="微软雅黑" panose="020B0503020204020204" charset="-122"/>
            </a:endParaRPr>
          </a:p>
          <a:p>
            <a:pPr indent="457200" algn="just" defTabSz="266700" fontAlgn="auto">
              <a:lnSpc>
                <a:spcPct val="150000"/>
              </a:lnSpc>
              <a:spcAft>
                <a:spcPct val="0"/>
              </a:spcAft>
              <a:extLst>
                <a:ext uri="{35155182-B16C-46BC-9424-99874614C6A1}">
                  <wpsdc:indentchars xmlns:wpsdc="http://www.wps.cn/officeDocument/2017/drawingmlCustomData" val="200" checksum="59296752"/>
                </a:ext>
              </a:extLst>
            </a:pPr>
            <a:r>
              <a:rPr lang="zh-CN" altLang="en-US">
                <a:latin typeface="微软雅黑" panose="020B0503020204020204" charset="-122"/>
                <a:ea typeface="微软雅黑" panose="020B0503020204020204" charset="-122"/>
                <a:cs typeface="微软雅黑" panose="020B0503020204020204" charset="-122"/>
                <a:sym typeface="+mn-ea"/>
              </a:rPr>
              <a:t>在服务机构入驻申请页面，点击“申请入驻”进入申请页面，然后点击上传相关材料、勾选真实性承诺，即可点击“提交申请”。</a:t>
            </a:r>
            <a:endParaRPr lang="en-US" altLang="zh-CN">
              <a:latin typeface="微软雅黑" panose="020B0503020204020204" charset="-122"/>
              <a:ea typeface="微软雅黑" panose="020B0503020204020204" charset="-122"/>
              <a:cs typeface="微软雅黑" panose="020B0503020204020204" charset="-122"/>
              <a:sym typeface="+mn-ea"/>
            </a:endParaRPr>
          </a:p>
          <a:p>
            <a:pPr indent="457200" algn="just" defTabSz="266700" fontAlgn="auto">
              <a:lnSpc>
                <a:spcPct val="150000"/>
              </a:lnSpc>
              <a:spcAft>
                <a:spcPct val="0"/>
              </a:spcAft>
              <a:extLst>
                <a:ext uri="{35155182-B16C-46BC-9424-99874614C6A1}">
                  <wpsdc:indentchars xmlns:wpsdc="http://www.wps.cn/officeDocument/2017/drawingmlCustomData" val="200" checksum="59296752"/>
                </a:ext>
              </a:extLst>
            </a:pPr>
            <a:endParaRPr lang="en-US" altLang="zh-CN">
              <a:latin typeface="微软雅黑" panose="020B0503020204020204" charset="-122"/>
              <a:ea typeface="微软雅黑" panose="020B0503020204020204" charset="-122"/>
              <a:cs typeface="微软雅黑" panose="020B0503020204020204" charset="-122"/>
              <a:sym typeface="+mn-ea"/>
            </a:endParaRPr>
          </a:p>
        </p:txBody>
      </p:sp>
      <p:pic>
        <p:nvPicPr>
          <p:cNvPr id="2" name="图片 1"/>
          <p:cNvPicPr>
            <a:picLocks noChangeAspect="1"/>
          </p:cNvPicPr>
          <p:nvPr/>
        </p:nvPicPr>
        <p:blipFill>
          <a:blip r:embed="rId1"/>
          <a:stretch>
            <a:fillRect/>
          </a:stretch>
        </p:blipFill>
        <p:spPr>
          <a:xfrm>
            <a:off x="349250" y="2451735"/>
            <a:ext cx="6965950" cy="4123690"/>
          </a:xfrm>
          <a:prstGeom prst="rect">
            <a:avLst/>
          </a:prstGeom>
        </p:spPr>
      </p:pic>
      <p:pic>
        <p:nvPicPr>
          <p:cNvPr id="5" name="图片 4"/>
          <p:cNvPicPr>
            <a:picLocks noChangeAspect="1"/>
          </p:cNvPicPr>
          <p:nvPr/>
        </p:nvPicPr>
        <p:blipFill>
          <a:blip r:embed="rId2"/>
          <a:stretch>
            <a:fillRect/>
          </a:stretch>
        </p:blipFill>
        <p:spPr>
          <a:xfrm>
            <a:off x="7484745" y="2451735"/>
            <a:ext cx="4337685" cy="4123690"/>
          </a:xfrm>
          <a:prstGeom prst="rect">
            <a:avLst/>
          </a:prstGeom>
        </p:spPr>
      </p:pic>
    </p:spTree>
    <p:custDataLst>
      <p:tags r:id="rId3"/>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912223" y="1150378"/>
            <a:ext cx="3925570" cy="922020"/>
          </a:xfrm>
          <a:prstGeom prst="rect">
            <a:avLst/>
          </a:prstGeom>
          <a:noFill/>
        </p:spPr>
        <p:txBody>
          <a:bodyPr wrap="none" rtlCol="0" anchor="t">
            <a:spAutoFit/>
          </a:bodyPr>
          <a:lstStyle/>
          <a:p>
            <a:pPr lvl="0" algn="l">
              <a:buClrTx/>
              <a:buSzTx/>
              <a:buFontTx/>
            </a:pPr>
            <a:r>
              <a:rPr lang="zh-CN" altLang="en-US" sz="5400" i="1">
                <a:solidFill>
                  <a:srgbClr val="0066FF">
                    <a:alpha val="17000"/>
                  </a:srgbClr>
                </a:solidFill>
                <a:latin typeface="思源黑体 CN Heavy" panose="020B0A00000000000000" charset="-122"/>
                <a:ea typeface="思源黑体 CN Heavy" panose="020B0A00000000000000" charset="-122"/>
                <a:cs typeface="思源黑体 CN Bold" panose="020B0800000000000000" pitchFamily="34" charset="-122"/>
                <a:sym typeface="+mn-ea"/>
              </a:rPr>
              <a:t>CONTENTS</a:t>
            </a:r>
            <a:endParaRPr lang="zh-CN" altLang="en-US" sz="5400" i="1">
              <a:solidFill>
                <a:srgbClr val="0066FF">
                  <a:alpha val="17000"/>
                </a:srgbClr>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2" name="文本框 1"/>
          <p:cNvSpPr txBox="1"/>
          <p:nvPr/>
        </p:nvSpPr>
        <p:spPr>
          <a:xfrm>
            <a:off x="875228" y="377473"/>
            <a:ext cx="2631440" cy="1568450"/>
          </a:xfrm>
          <a:prstGeom prst="rect">
            <a:avLst/>
          </a:prstGeom>
          <a:noFill/>
        </p:spPr>
        <p:txBody>
          <a:bodyPr vert="horz" wrap="none" lIns="91440" tIns="45720" rIns="91440" bIns="45720" rtlCol="0" anchor="t" anchorCtr="0">
            <a:spAutoFit/>
          </a:bodyPr>
          <a:lstStyle/>
          <a:p>
            <a:pPr lvl="0" algn="l">
              <a:buClrTx/>
              <a:buSzTx/>
              <a:buFontTx/>
            </a:pPr>
            <a:r>
              <a:rPr lang="zh-CN" altLang="en-US" sz="9600" b="1">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目录</a:t>
            </a:r>
            <a:endParaRPr lang="zh-CN" altLang="en-US" sz="9600" b="1">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6" name="矩形 5"/>
          <p:cNvSpPr/>
          <p:nvPr/>
        </p:nvSpPr>
        <p:spPr>
          <a:xfrm>
            <a:off x="3175" y="4396105"/>
            <a:ext cx="12209780" cy="2461260"/>
          </a:xfrm>
          <a:prstGeom prst="rect">
            <a:avLst/>
          </a:prstGeom>
          <a:gradFill>
            <a:gsLst>
              <a:gs pos="0">
                <a:srgbClr val="0066FF"/>
              </a:gs>
              <a:gs pos="100000">
                <a:srgbClr val="5C44FB"/>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cs typeface="思源黑体 CN Bold" panose="020B0800000000000000" pitchFamily="34" charset="-122"/>
            </a:endParaRPr>
          </a:p>
        </p:txBody>
      </p:sp>
      <p:sp>
        <p:nvSpPr>
          <p:cNvPr id="24" name="矩形: 圆角 116"/>
          <p:cNvSpPr/>
          <p:nvPr>
            <p:custDataLst>
              <p:tags r:id="rId1"/>
            </p:custDataLst>
          </p:nvPr>
        </p:nvSpPr>
        <p:spPr>
          <a:xfrm>
            <a:off x="8060055" y="2422525"/>
            <a:ext cx="3492500" cy="1464945"/>
          </a:xfrm>
          <a:prstGeom prst="roundRect">
            <a:avLst>
              <a:gd name="adj" fmla="val 5556"/>
            </a:avLst>
          </a:prstGeom>
          <a:solidFill>
            <a:schemeClr val="bg1"/>
          </a:solidFill>
          <a:ln>
            <a:noFill/>
          </a:ln>
          <a:effectLst>
            <a:outerShdw blurRad="254000" algn="ctr" rotWithShape="0">
              <a:srgbClr val="002060">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cs typeface="思源黑体 CN Bold" panose="020B0800000000000000" pitchFamily="34" charset="-122"/>
            </a:endParaRPr>
          </a:p>
        </p:txBody>
      </p:sp>
      <p:sp>
        <p:nvSpPr>
          <p:cNvPr id="25" name="矩形: 圆角 116"/>
          <p:cNvSpPr/>
          <p:nvPr>
            <p:custDataLst>
              <p:tags r:id="rId2"/>
            </p:custDataLst>
          </p:nvPr>
        </p:nvSpPr>
        <p:spPr>
          <a:xfrm>
            <a:off x="648970" y="2428875"/>
            <a:ext cx="2880000" cy="1464945"/>
          </a:xfrm>
          <a:prstGeom prst="roundRect">
            <a:avLst>
              <a:gd name="adj" fmla="val 5556"/>
            </a:avLst>
          </a:prstGeom>
          <a:solidFill>
            <a:schemeClr val="bg1"/>
          </a:solidFill>
          <a:ln>
            <a:noFill/>
          </a:ln>
          <a:effectLst>
            <a:outerShdw blurRad="254000" algn="ctr" rotWithShape="0">
              <a:srgbClr val="002060">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cs typeface="思源黑体 CN Bold" panose="020B0800000000000000" pitchFamily="34" charset="-122"/>
            </a:endParaRPr>
          </a:p>
        </p:txBody>
      </p:sp>
      <p:sp>
        <p:nvSpPr>
          <p:cNvPr id="26" name="矩形: 圆角 116"/>
          <p:cNvSpPr/>
          <p:nvPr>
            <p:custDataLst>
              <p:tags r:id="rId3"/>
            </p:custDataLst>
          </p:nvPr>
        </p:nvSpPr>
        <p:spPr>
          <a:xfrm>
            <a:off x="1170940" y="4213860"/>
            <a:ext cx="4334510" cy="1464945"/>
          </a:xfrm>
          <a:prstGeom prst="roundRect">
            <a:avLst>
              <a:gd name="adj" fmla="val 5556"/>
            </a:avLst>
          </a:prstGeom>
          <a:solidFill>
            <a:schemeClr val="bg1"/>
          </a:solidFill>
          <a:ln>
            <a:noFill/>
          </a:ln>
          <a:effectLst>
            <a:outerShdw blurRad="254000" algn="ctr" rotWithShape="0">
              <a:srgbClr val="002060">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cs typeface="思源黑体 CN Bold" panose="020B0800000000000000" pitchFamily="34" charset="-122"/>
            </a:endParaRPr>
          </a:p>
        </p:txBody>
      </p:sp>
      <p:sp>
        <p:nvSpPr>
          <p:cNvPr id="27" name="矩形: 圆角 116"/>
          <p:cNvSpPr/>
          <p:nvPr>
            <p:custDataLst>
              <p:tags r:id="rId4"/>
            </p:custDataLst>
          </p:nvPr>
        </p:nvSpPr>
        <p:spPr>
          <a:xfrm>
            <a:off x="4417060" y="2428875"/>
            <a:ext cx="2880000" cy="1464945"/>
          </a:xfrm>
          <a:prstGeom prst="roundRect">
            <a:avLst>
              <a:gd name="adj" fmla="val 5556"/>
            </a:avLst>
          </a:prstGeom>
          <a:solidFill>
            <a:schemeClr val="bg1"/>
          </a:solidFill>
          <a:ln>
            <a:noFill/>
          </a:ln>
          <a:effectLst>
            <a:outerShdw blurRad="254000" algn="ctr" rotWithShape="0">
              <a:srgbClr val="002060">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cs typeface="思源黑体 CN Bold" panose="020B0800000000000000" pitchFamily="34" charset="-122"/>
            </a:endParaRPr>
          </a:p>
        </p:txBody>
      </p:sp>
      <p:sp>
        <p:nvSpPr>
          <p:cNvPr id="28" name="矩形: 圆角 116"/>
          <p:cNvSpPr/>
          <p:nvPr>
            <p:custDataLst>
              <p:tags r:id="rId5"/>
            </p:custDataLst>
          </p:nvPr>
        </p:nvSpPr>
        <p:spPr>
          <a:xfrm>
            <a:off x="6136005" y="4213860"/>
            <a:ext cx="5154295" cy="1464945"/>
          </a:xfrm>
          <a:prstGeom prst="roundRect">
            <a:avLst>
              <a:gd name="adj" fmla="val 5556"/>
            </a:avLst>
          </a:prstGeom>
          <a:solidFill>
            <a:schemeClr val="bg1"/>
          </a:solidFill>
          <a:ln>
            <a:noFill/>
          </a:ln>
          <a:effectLst>
            <a:outerShdw blurRad="254000" algn="ctr" rotWithShape="0">
              <a:srgbClr val="002060">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cs typeface="思源黑体 CN Bold" panose="020B0800000000000000" pitchFamily="34" charset="-122"/>
            </a:endParaRPr>
          </a:p>
        </p:txBody>
      </p:sp>
      <p:sp>
        <p:nvSpPr>
          <p:cNvPr id="30" name="文本框 29"/>
          <p:cNvSpPr txBox="1"/>
          <p:nvPr>
            <p:custDataLst>
              <p:tags r:id="rId6"/>
            </p:custDataLst>
          </p:nvPr>
        </p:nvSpPr>
        <p:spPr>
          <a:xfrm>
            <a:off x="1170940" y="2924175"/>
            <a:ext cx="1764030" cy="460375"/>
          </a:xfrm>
          <a:prstGeom prst="rect">
            <a:avLst/>
          </a:prstGeom>
          <a:noFill/>
        </p:spPr>
        <p:txBody>
          <a:bodyPr wrap="square" rtlCol="0" anchor="t">
            <a:spAutoFit/>
          </a:bodyPr>
          <a:p>
            <a:pPr lvl="0" algn="ctr">
              <a:buClrTx/>
              <a:buSzTx/>
              <a:buFontTx/>
            </a:pPr>
            <a:r>
              <a:rPr lang="zh-CN" altLang="en-US" sz="2400" b="1" spc="200">
                <a:solidFill>
                  <a:srgbClr val="0066FF"/>
                </a:solidFill>
                <a:latin typeface="思源黑体 CN Bold" panose="020B0800000000000000" pitchFamily="34" charset="-122"/>
                <a:ea typeface="思源黑体 CN Medium" panose="020B0600000000000000" charset="-122"/>
                <a:cs typeface="思源黑体 CN Bold" panose="020B0800000000000000" pitchFamily="34" charset="-122"/>
                <a:sym typeface="Arial" panose="020B0604020202020204" pitchFamily="34" charset="0"/>
              </a:rPr>
              <a:t>平台介绍</a:t>
            </a:r>
            <a:endParaRPr lang="zh-CN" altLang="en-US" sz="2400" b="1" spc="200">
              <a:solidFill>
                <a:srgbClr val="0066FF"/>
              </a:solidFill>
              <a:latin typeface="思源黑体 CN Bold" panose="020B0800000000000000" pitchFamily="34" charset="-122"/>
              <a:ea typeface="思源黑体 CN Medium" panose="020B0600000000000000" charset="-122"/>
              <a:cs typeface="思源黑体 CN Bold" panose="020B0800000000000000" pitchFamily="34" charset="-122"/>
              <a:sym typeface="Arial" panose="020B0604020202020204" pitchFamily="34" charset="0"/>
            </a:endParaRPr>
          </a:p>
        </p:txBody>
      </p:sp>
      <p:sp>
        <p:nvSpPr>
          <p:cNvPr id="31" name="文本框 30"/>
          <p:cNvSpPr txBox="1"/>
          <p:nvPr>
            <p:custDataLst>
              <p:tags r:id="rId7"/>
            </p:custDataLst>
          </p:nvPr>
        </p:nvSpPr>
        <p:spPr>
          <a:xfrm>
            <a:off x="5505450" y="2924175"/>
            <a:ext cx="1563370" cy="460375"/>
          </a:xfrm>
          <a:prstGeom prst="rect">
            <a:avLst/>
          </a:prstGeom>
          <a:noFill/>
        </p:spPr>
        <p:txBody>
          <a:bodyPr wrap="square" rtlCol="0" anchor="t">
            <a:spAutoFit/>
          </a:bodyPr>
          <a:p>
            <a:pPr lvl="0" algn="ctr">
              <a:buClrTx/>
              <a:buSzTx/>
              <a:buFontTx/>
            </a:pPr>
            <a:r>
              <a:rPr lang="zh-CN" altLang="en-US" sz="2400" b="1" spc="200">
                <a:solidFill>
                  <a:srgbClr val="0066FF"/>
                </a:solidFill>
                <a:latin typeface="思源黑体 CN Bold" panose="020B0800000000000000" pitchFamily="34" charset="-122"/>
                <a:ea typeface="思源黑体 CN Medium" panose="020B0600000000000000" charset="-122"/>
                <a:cs typeface="思源黑体 CN Bold" panose="020B0800000000000000" pitchFamily="34" charset="-122"/>
                <a:sym typeface="Arial" panose="020B0604020202020204" pitchFamily="34" charset="0"/>
              </a:rPr>
              <a:t>注册流程</a:t>
            </a:r>
            <a:endParaRPr lang="zh-CN" altLang="en-US" sz="2400" b="1" spc="200">
              <a:solidFill>
                <a:srgbClr val="0066FF"/>
              </a:solidFill>
              <a:latin typeface="思源黑体 CN Bold" panose="020B0800000000000000" pitchFamily="34" charset="-122"/>
              <a:ea typeface="思源黑体 CN Medium" panose="020B0600000000000000" charset="-122"/>
              <a:cs typeface="思源黑体 CN Bold" panose="020B0800000000000000" pitchFamily="34" charset="-122"/>
              <a:sym typeface="Arial" panose="020B0604020202020204" pitchFamily="34" charset="0"/>
            </a:endParaRPr>
          </a:p>
        </p:txBody>
      </p:sp>
      <p:sp>
        <p:nvSpPr>
          <p:cNvPr id="32" name="文本框 31"/>
          <p:cNvSpPr txBox="1"/>
          <p:nvPr>
            <p:custDataLst>
              <p:tags r:id="rId8"/>
            </p:custDataLst>
          </p:nvPr>
        </p:nvSpPr>
        <p:spPr>
          <a:xfrm>
            <a:off x="8688070" y="2924175"/>
            <a:ext cx="2938780" cy="460375"/>
          </a:xfrm>
          <a:prstGeom prst="rect">
            <a:avLst/>
          </a:prstGeom>
          <a:noFill/>
        </p:spPr>
        <p:txBody>
          <a:bodyPr wrap="square" rtlCol="0" anchor="t">
            <a:spAutoFit/>
          </a:bodyPr>
          <a:p>
            <a:pPr lvl="0" algn="ctr">
              <a:buClrTx/>
              <a:buSzTx/>
              <a:buFontTx/>
            </a:pPr>
            <a:r>
              <a:rPr lang="zh-CN" altLang="en-US" sz="2400" b="1" spc="200">
                <a:solidFill>
                  <a:srgbClr val="0066FF"/>
                </a:solidFill>
                <a:latin typeface="思源黑体 CN Bold" panose="020B0800000000000000" pitchFamily="34" charset="-122"/>
                <a:ea typeface="思源黑体 CN Medium" panose="020B0600000000000000" charset="-122"/>
                <a:cs typeface="思源黑体 CN Bold" panose="020B0800000000000000" pitchFamily="34" charset="-122"/>
                <a:sym typeface="Arial" panose="020B0604020202020204" pitchFamily="34" charset="0"/>
              </a:rPr>
              <a:t>申请服务机构流程</a:t>
            </a:r>
            <a:endParaRPr lang="zh-CN" altLang="en-US" sz="2400" b="1" spc="200">
              <a:solidFill>
                <a:srgbClr val="0066FF"/>
              </a:solidFill>
              <a:latin typeface="思源黑体 CN Bold" panose="020B0800000000000000" pitchFamily="34" charset="-122"/>
              <a:ea typeface="思源黑体 CN Medium" panose="020B0600000000000000" charset="-122"/>
              <a:cs typeface="思源黑体 CN Bold" panose="020B0800000000000000" pitchFamily="34" charset="-122"/>
              <a:sym typeface="Arial" panose="020B0604020202020204" pitchFamily="34" charset="0"/>
            </a:endParaRPr>
          </a:p>
        </p:txBody>
      </p:sp>
      <p:sp>
        <p:nvSpPr>
          <p:cNvPr id="33" name="文本框 32"/>
          <p:cNvSpPr txBox="1"/>
          <p:nvPr>
            <p:custDataLst>
              <p:tags r:id="rId9"/>
            </p:custDataLst>
          </p:nvPr>
        </p:nvSpPr>
        <p:spPr>
          <a:xfrm>
            <a:off x="1875155" y="4716145"/>
            <a:ext cx="3517900" cy="460375"/>
          </a:xfrm>
          <a:prstGeom prst="rect">
            <a:avLst/>
          </a:prstGeom>
          <a:noFill/>
        </p:spPr>
        <p:txBody>
          <a:bodyPr wrap="square" rtlCol="0" anchor="t">
            <a:spAutoFit/>
          </a:bodyPr>
          <a:p>
            <a:pPr lvl="0" algn="ctr">
              <a:buClrTx/>
              <a:buSzTx/>
              <a:buFontTx/>
            </a:pPr>
            <a:r>
              <a:rPr lang="zh-CN" altLang="en-US" sz="2400" b="1" spc="200">
                <a:solidFill>
                  <a:srgbClr val="0066FF"/>
                </a:solidFill>
                <a:latin typeface="思源黑体 CN Bold" panose="020B0800000000000000" pitchFamily="34" charset="-122"/>
                <a:ea typeface="思源黑体 CN Medium" panose="020B0600000000000000" charset="-122"/>
                <a:cs typeface="思源黑体 CN Bold" panose="020B0800000000000000" pitchFamily="34" charset="-122"/>
                <a:sym typeface="Arial" panose="020B0604020202020204" pitchFamily="34" charset="0"/>
              </a:rPr>
              <a:t>服务机构操作流程</a:t>
            </a:r>
            <a:endParaRPr lang="zh-CN" altLang="en-US" sz="2400" b="1" spc="200">
              <a:solidFill>
                <a:srgbClr val="0066FF"/>
              </a:solidFill>
              <a:latin typeface="思源黑体 CN Bold" panose="020B0800000000000000" pitchFamily="34" charset="-122"/>
              <a:ea typeface="思源黑体 CN Medium" panose="020B0600000000000000" charset="-122"/>
              <a:cs typeface="思源黑体 CN Bold" panose="020B0800000000000000" pitchFamily="34" charset="-122"/>
              <a:sym typeface="Arial" panose="020B0604020202020204" pitchFamily="34" charset="0"/>
            </a:endParaRPr>
          </a:p>
        </p:txBody>
      </p:sp>
      <p:sp>
        <p:nvSpPr>
          <p:cNvPr id="34" name="文本框 33"/>
          <p:cNvSpPr txBox="1"/>
          <p:nvPr>
            <p:custDataLst>
              <p:tags r:id="rId10"/>
            </p:custDataLst>
          </p:nvPr>
        </p:nvSpPr>
        <p:spPr>
          <a:xfrm>
            <a:off x="6840220" y="4716145"/>
            <a:ext cx="4359275" cy="460375"/>
          </a:xfrm>
          <a:prstGeom prst="rect">
            <a:avLst/>
          </a:prstGeom>
          <a:noFill/>
        </p:spPr>
        <p:txBody>
          <a:bodyPr wrap="square" rtlCol="0" anchor="t">
            <a:spAutoFit/>
          </a:bodyPr>
          <a:p>
            <a:pPr lvl="0" algn="ctr">
              <a:buClrTx/>
              <a:buSzTx/>
              <a:buFontTx/>
            </a:pPr>
            <a:r>
              <a:rPr lang="zh-CN" altLang="en-US" sz="2400" b="1" spc="200">
                <a:solidFill>
                  <a:srgbClr val="0066FF"/>
                </a:solidFill>
                <a:latin typeface="思源黑体 CN Bold" panose="020B0800000000000000" pitchFamily="34" charset="-122"/>
                <a:ea typeface="思源黑体 CN Medium" panose="020B0600000000000000" charset="-122"/>
                <a:cs typeface="思源黑体 CN Bold" panose="020B0800000000000000" pitchFamily="34" charset="-122"/>
                <a:sym typeface="Arial" panose="020B0604020202020204" pitchFamily="34" charset="0"/>
              </a:rPr>
              <a:t>服务机构小程序端操作流程</a:t>
            </a:r>
            <a:endParaRPr lang="zh-CN" altLang="en-US" sz="2400" b="1" spc="200">
              <a:solidFill>
                <a:srgbClr val="0066FF"/>
              </a:solidFill>
              <a:latin typeface="思源黑体 CN Bold" panose="020B0800000000000000" pitchFamily="34" charset="-122"/>
              <a:ea typeface="思源黑体 CN Medium" panose="020B0600000000000000" charset="-122"/>
              <a:cs typeface="思源黑体 CN Bold" panose="020B0800000000000000" pitchFamily="34" charset="-122"/>
              <a:sym typeface="Arial" panose="020B0604020202020204" pitchFamily="34" charset="0"/>
            </a:endParaRPr>
          </a:p>
        </p:txBody>
      </p:sp>
      <p:sp>
        <p:nvSpPr>
          <p:cNvPr id="4" name="文本框 3"/>
          <p:cNvSpPr txBox="1"/>
          <p:nvPr>
            <p:custDataLst>
              <p:tags r:id="rId11"/>
            </p:custDataLst>
          </p:nvPr>
        </p:nvSpPr>
        <p:spPr>
          <a:xfrm>
            <a:off x="609600" y="2432050"/>
            <a:ext cx="704215" cy="1322070"/>
          </a:xfrm>
          <a:prstGeom prst="rect">
            <a:avLst/>
          </a:prstGeom>
          <a:noFill/>
        </p:spPr>
        <p:txBody>
          <a:bodyPr wrap="square" rtlCol="0">
            <a:spAutoFit/>
          </a:bodyPr>
          <a:p>
            <a:pPr algn="ctr"/>
            <a:r>
              <a:rPr lang="en-US" altLang="zh-CN" sz="8000">
                <a:solidFill>
                  <a:srgbClr val="0066FF"/>
                </a:solidFill>
                <a:effectLst>
                  <a:outerShdw blurRad="50800" dist="38100" dir="10800000" algn="r" rotWithShape="0">
                    <a:srgbClr val="5B51FC">
                      <a:alpha val="40000"/>
                    </a:srgbClr>
                  </a:outerShdw>
                </a:effectLst>
              </a:rPr>
              <a:t>1</a:t>
            </a:r>
            <a:endParaRPr lang="en-US" altLang="zh-CN" sz="8000">
              <a:solidFill>
                <a:srgbClr val="0066FF"/>
              </a:solidFill>
              <a:effectLst>
                <a:outerShdw blurRad="50800" dist="38100" dir="10800000" algn="r" rotWithShape="0">
                  <a:srgbClr val="5B51FC">
                    <a:alpha val="40000"/>
                  </a:srgbClr>
                </a:outerShdw>
              </a:effectLst>
            </a:endParaRPr>
          </a:p>
        </p:txBody>
      </p:sp>
      <p:sp>
        <p:nvSpPr>
          <p:cNvPr id="5" name="文本框 4"/>
          <p:cNvSpPr txBox="1"/>
          <p:nvPr>
            <p:custDataLst>
              <p:tags r:id="rId12"/>
            </p:custDataLst>
          </p:nvPr>
        </p:nvSpPr>
        <p:spPr>
          <a:xfrm>
            <a:off x="4688205" y="2428240"/>
            <a:ext cx="704215" cy="1322070"/>
          </a:xfrm>
          <a:prstGeom prst="rect">
            <a:avLst/>
          </a:prstGeom>
          <a:noFill/>
        </p:spPr>
        <p:txBody>
          <a:bodyPr wrap="square" rtlCol="0">
            <a:spAutoFit/>
          </a:bodyPr>
          <a:p>
            <a:pPr algn="ctr"/>
            <a:r>
              <a:rPr lang="en-US" altLang="zh-CN" sz="8000">
                <a:solidFill>
                  <a:srgbClr val="0066FF"/>
                </a:solidFill>
                <a:effectLst>
                  <a:outerShdw blurRad="50800" dist="38100" dir="10800000" algn="r" rotWithShape="0">
                    <a:srgbClr val="5B51FC">
                      <a:alpha val="40000"/>
                    </a:srgbClr>
                  </a:outerShdw>
                </a:effectLst>
              </a:rPr>
              <a:t>2</a:t>
            </a:r>
            <a:endParaRPr lang="en-US" altLang="zh-CN" sz="8000">
              <a:solidFill>
                <a:srgbClr val="0066FF"/>
              </a:solidFill>
              <a:effectLst>
                <a:outerShdw blurRad="50800" dist="38100" dir="10800000" algn="r" rotWithShape="0">
                  <a:srgbClr val="5B51FC">
                    <a:alpha val="40000"/>
                  </a:srgbClr>
                </a:outerShdw>
              </a:effectLst>
            </a:endParaRPr>
          </a:p>
        </p:txBody>
      </p:sp>
      <p:sp>
        <p:nvSpPr>
          <p:cNvPr id="8" name="文本框 7"/>
          <p:cNvSpPr txBox="1"/>
          <p:nvPr>
            <p:custDataLst>
              <p:tags r:id="rId13"/>
            </p:custDataLst>
          </p:nvPr>
        </p:nvSpPr>
        <p:spPr>
          <a:xfrm>
            <a:off x="8060055" y="2493645"/>
            <a:ext cx="704215" cy="1322070"/>
          </a:xfrm>
          <a:prstGeom prst="rect">
            <a:avLst/>
          </a:prstGeom>
          <a:noFill/>
        </p:spPr>
        <p:txBody>
          <a:bodyPr wrap="square" rtlCol="0">
            <a:spAutoFit/>
          </a:bodyPr>
          <a:p>
            <a:pPr algn="ctr"/>
            <a:r>
              <a:rPr lang="en-US" altLang="zh-CN" sz="8000">
                <a:solidFill>
                  <a:srgbClr val="0066FF"/>
                </a:solidFill>
                <a:effectLst>
                  <a:outerShdw blurRad="50800" dist="38100" dir="10800000" algn="r" rotWithShape="0">
                    <a:srgbClr val="5B51FC">
                      <a:alpha val="40000"/>
                    </a:srgbClr>
                  </a:outerShdw>
                </a:effectLst>
              </a:rPr>
              <a:t>3</a:t>
            </a:r>
            <a:endParaRPr lang="en-US" altLang="zh-CN" sz="8000">
              <a:solidFill>
                <a:srgbClr val="0066FF"/>
              </a:solidFill>
              <a:effectLst>
                <a:outerShdw blurRad="50800" dist="38100" dir="10800000" algn="r" rotWithShape="0">
                  <a:srgbClr val="5B51FC">
                    <a:alpha val="40000"/>
                  </a:srgbClr>
                </a:outerShdw>
              </a:effectLst>
            </a:endParaRPr>
          </a:p>
        </p:txBody>
      </p:sp>
      <p:sp>
        <p:nvSpPr>
          <p:cNvPr id="9" name="文本框 8"/>
          <p:cNvSpPr txBox="1"/>
          <p:nvPr>
            <p:custDataLst>
              <p:tags r:id="rId14"/>
            </p:custDataLst>
          </p:nvPr>
        </p:nvSpPr>
        <p:spPr>
          <a:xfrm>
            <a:off x="1170940" y="4284980"/>
            <a:ext cx="704215" cy="1322070"/>
          </a:xfrm>
          <a:prstGeom prst="rect">
            <a:avLst/>
          </a:prstGeom>
          <a:noFill/>
        </p:spPr>
        <p:txBody>
          <a:bodyPr wrap="square" rtlCol="0">
            <a:spAutoFit/>
          </a:bodyPr>
          <a:p>
            <a:pPr algn="ctr"/>
            <a:r>
              <a:rPr lang="en-US" altLang="zh-CN" sz="8000">
                <a:solidFill>
                  <a:srgbClr val="0066FF"/>
                </a:solidFill>
                <a:effectLst>
                  <a:outerShdw blurRad="50800" dist="38100" dir="10800000" algn="r" rotWithShape="0">
                    <a:srgbClr val="5B51FC">
                      <a:alpha val="40000"/>
                    </a:srgbClr>
                  </a:outerShdw>
                </a:effectLst>
              </a:rPr>
              <a:t>4</a:t>
            </a:r>
            <a:endParaRPr lang="en-US" altLang="zh-CN" sz="8000">
              <a:solidFill>
                <a:srgbClr val="0066FF"/>
              </a:solidFill>
              <a:effectLst>
                <a:outerShdw blurRad="50800" dist="38100" dir="10800000" algn="r" rotWithShape="0">
                  <a:srgbClr val="5B51FC">
                    <a:alpha val="40000"/>
                  </a:srgbClr>
                </a:outerShdw>
              </a:effectLst>
            </a:endParaRPr>
          </a:p>
        </p:txBody>
      </p:sp>
      <p:sp>
        <p:nvSpPr>
          <p:cNvPr id="10" name="文本框 9"/>
          <p:cNvSpPr txBox="1"/>
          <p:nvPr>
            <p:custDataLst>
              <p:tags r:id="rId15"/>
            </p:custDataLst>
          </p:nvPr>
        </p:nvSpPr>
        <p:spPr>
          <a:xfrm>
            <a:off x="6136005" y="4284980"/>
            <a:ext cx="704215" cy="1322070"/>
          </a:xfrm>
          <a:prstGeom prst="rect">
            <a:avLst/>
          </a:prstGeom>
          <a:noFill/>
        </p:spPr>
        <p:txBody>
          <a:bodyPr wrap="square" rtlCol="0">
            <a:spAutoFit/>
          </a:bodyPr>
          <a:p>
            <a:pPr algn="ctr"/>
            <a:r>
              <a:rPr lang="en-US" altLang="zh-CN" sz="8000">
                <a:solidFill>
                  <a:srgbClr val="0066FF"/>
                </a:solidFill>
                <a:effectLst>
                  <a:outerShdw blurRad="50800" dist="38100" dir="10800000" algn="r" rotWithShape="0">
                    <a:srgbClr val="5B51FC">
                      <a:alpha val="40000"/>
                    </a:srgbClr>
                  </a:outerShdw>
                </a:effectLst>
              </a:rPr>
              <a:t>5</a:t>
            </a:r>
            <a:endParaRPr lang="en-US" altLang="zh-CN" sz="8000">
              <a:solidFill>
                <a:srgbClr val="0066FF"/>
              </a:solidFill>
              <a:effectLst>
                <a:outerShdw blurRad="50800" dist="38100" dir="10800000" algn="r" rotWithShape="0">
                  <a:srgbClr val="5B51FC">
                    <a:alpha val="40000"/>
                  </a:srgbClr>
                </a:outerShdw>
              </a:effectLs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sp>
        <p:nvSpPr>
          <p:cNvPr id="10" name="文本框 9"/>
          <p:cNvSpPr txBox="1"/>
          <p:nvPr/>
        </p:nvSpPr>
        <p:spPr>
          <a:xfrm>
            <a:off x="901700" y="148590"/>
            <a:ext cx="5006975"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6.</a:t>
            </a:r>
            <a:r>
              <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申请成为服务机构</a:t>
            </a:r>
            <a:endParaRPr lang="zh-CN" altLang="en-US"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3" name="文本框 2"/>
          <p:cNvSpPr txBox="1"/>
          <p:nvPr/>
        </p:nvSpPr>
        <p:spPr>
          <a:xfrm>
            <a:off x="515620" y="939165"/>
            <a:ext cx="11161395" cy="694690"/>
          </a:xfrm>
          <a:prstGeom prst="rect">
            <a:avLst/>
          </a:prstGeom>
        </p:spPr>
        <p:txBody>
          <a:bodyPr>
            <a:noAutofit/>
          </a:bodyPr>
          <a:p>
            <a:pPr marL="0" indent="266700" algn="just" defTabSz="266700">
              <a:spcAft>
                <a:spcPct val="0"/>
              </a:spcAft>
            </a:pPr>
            <a:endParaRPr lang="zh-CN" altLang="en-US" sz="1600">
              <a:latin typeface="仿宋_GB2312" panose="02010609030101010101" charset="-122"/>
              <a:ea typeface="仿宋_GB2312" panose="02010609030101010101" charset="-122"/>
            </a:endParaRPr>
          </a:p>
        </p:txBody>
      </p:sp>
      <p:sp>
        <p:nvSpPr>
          <p:cNvPr id="4" name="文本框 3"/>
          <p:cNvSpPr txBox="1"/>
          <p:nvPr/>
        </p:nvSpPr>
        <p:spPr>
          <a:xfrm>
            <a:off x="901065" y="941705"/>
            <a:ext cx="10776585" cy="1026795"/>
          </a:xfrm>
          <a:prstGeom prst="rect">
            <a:avLst/>
          </a:prstGeom>
          <a:noFill/>
        </p:spPr>
        <p:txBody>
          <a:bodyPr wrap="square" rtlCol="0" anchor="t">
            <a:noAutofit/>
          </a:bodyPr>
          <a:p>
            <a:pPr indent="457200" algn="just" defTabSz="266700" fontAlgn="auto">
              <a:lnSpc>
                <a:spcPct val="150000"/>
              </a:lnSpc>
              <a:spcAft>
                <a:spcPct val="0"/>
              </a:spcAft>
              <a:extLst>
                <a:ext uri="{35155182-B16C-46BC-9424-99874614C6A1}">
                  <wpsdc:indentchars xmlns:wpsdc="http://www.wps.cn/officeDocument/2017/drawingmlCustomData" val="200" checksum="59296752"/>
                </a:ext>
              </a:extLst>
            </a:pPr>
            <a:r>
              <a:rPr lang="en-US" altLang="zh-CN" b="1">
                <a:latin typeface="微软雅黑" panose="020B0503020204020204" charset="-122"/>
                <a:ea typeface="微软雅黑" panose="020B0503020204020204" charset="-122"/>
                <a:cs typeface="微软雅黑" panose="020B0503020204020204" charset="-122"/>
                <a:sym typeface="+mn-ea"/>
              </a:rPr>
              <a:t>6.4 审核通过企业成为服务机构</a:t>
            </a:r>
            <a:endParaRPr lang="en-US" altLang="zh-CN" b="1">
              <a:latin typeface="微软雅黑" panose="020B0503020204020204" charset="-122"/>
              <a:ea typeface="微软雅黑" panose="020B0503020204020204" charset="-122"/>
              <a:cs typeface="微软雅黑" panose="020B0503020204020204" charset="-122"/>
            </a:endParaRPr>
          </a:p>
          <a:p>
            <a:pPr indent="457200" algn="just" defTabSz="266700" fontAlgn="auto">
              <a:lnSpc>
                <a:spcPct val="150000"/>
              </a:lnSpc>
              <a:spcAft>
                <a:spcPct val="0"/>
              </a:spcAft>
              <a:extLst>
                <a:ext uri="{35155182-B16C-46BC-9424-99874614C6A1}">
                  <wpsdc:indentchars xmlns:wpsdc="http://www.wps.cn/officeDocument/2017/drawingmlCustomData" val="200" checksum="59296752"/>
                </a:ext>
              </a:extLst>
            </a:pPr>
            <a:r>
              <a:rPr lang="zh-CN" altLang="en-US">
                <a:latin typeface="微软雅黑" panose="020B0503020204020204" charset="-122"/>
                <a:ea typeface="微软雅黑" panose="020B0503020204020204" charset="-122"/>
                <a:cs typeface="微软雅黑" panose="020B0503020204020204" charset="-122"/>
                <a:sym typeface="+mn-ea"/>
              </a:rPr>
              <a:t>平台人员审核通过后，状态由“待审核”变为“审核通过”，且左侧菜单栏会显示“我的服务商管理”菜单。</a:t>
            </a:r>
            <a:endParaRPr lang="en-US" altLang="zh-CN">
              <a:latin typeface="微软雅黑" panose="020B0503020204020204" charset="-122"/>
              <a:ea typeface="微软雅黑" panose="020B0503020204020204" charset="-122"/>
              <a:cs typeface="微软雅黑" panose="020B0503020204020204" charset="-122"/>
              <a:sym typeface="+mn-ea"/>
            </a:endParaRPr>
          </a:p>
        </p:txBody>
      </p:sp>
      <p:pic>
        <p:nvPicPr>
          <p:cNvPr id="7" name="图片 6"/>
          <p:cNvPicPr>
            <a:picLocks noChangeAspect="1"/>
          </p:cNvPicPr>
          <p:nvPr/>
        </p:nvPicPr>
        <p:blipFill>
          <a:blip r:embed="rId1"/>
          <a:stretch>
            <a:fillRect/>
          </a:stretch>
        </p:blipFill>
        <p:spPr>
          <a:xfrm>
            <a:off x="2042795" y="2213610"/>
            <a:ext cx="8048625" cy="4556760"/>
          </a:xfrm>
          <a:prstGeom prst="rect">
            <a:avLst/>
          </a:prstGeom>
        </p:spPr>
      </p:pic>
    </p:spTree>
    <p:custDataLst>
      <p:tags r:id="rId2"/>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sp>
        <p:nvSpPr>
          <p:cNvPr id="10" name="文本框 9"/>
          <p:cNvSpPr txBox="1"/>
          <p:nvPr/>
        </p:nvSpPr>
        <p:spPr>
          <a:xfrm>
            <a:off x="901700" y="148590"/>
            <a:ext cx="5006975"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6.</a:t>
            </a:r>
            <a:r>
              <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申请成为服务机构</a:t>
            </a:r>
            <a:endParaRPr lang="zh-CN" altLang="en-US"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3" name="文本框 2"/>
          <p:cNvSpPr txBox="1"/>
          <p:nvPr/>
        </p:nvSpPr>
        <p:spPr>
          <a:xfrm>
            <a:off x="515620" y="939165"/>
            <a:ext cx="11161395" cy="694690"/>
          </a:xfrm>
          <a:prstGeom prst="rect">
            <a:avLst/>
          </a:prstGeom>
        </p:spPr>
        <p:txBody>
          <a:bodyPr>
            <a:noAutofit/>
          </a:bodyPr>
          <a:p>
            <a:pPr marL="0" indent="266700" algn="just" defTabSz="266700">
              <a:spcAft>
                <a:spcPct val="0"/>
              </a:spcAft>
            </a:pPr>
            <a:endParaRPr lang="zh-CN" altLang="en-US" sz="1600">
              <a:latin typeface="仿宋_GB2312" panose="02010609030101010101" charset="-122"/>
              <a:ea typeface="仿宋_GB2312" panose="02010609030101010101" charset="-122"/>
            </a:endParaRPr>
          </a:p>
        </p:txBody>
      </p:sp>
      <p:sp>
        <p:nvSpPr>
          <p:cNvPr id="4" name="文本框 3"/>
          <p:cNvSpPr txBox="1"/>
          <p:nvPr/>
        </p:nvSpPr>
        <p:spPr>
          <a:xfrm>
            <a:off x="901065" y="941705"/>
            <a:ext cx="10776585" cy="1026795"/>
          </a:xfrm>
          <a:prstGeom prst="rect">
            <a:avLst/>
          </a:prstGeom>
          <a:noFill/>
        </p:spPr>
        <p:txBody>
          <a:bodyPr wrap="square" rtlCol="0" anchor="t">
            <a:noAutofit/>
          </a:bodyPr>
          <a:p>
            <a:pPr marL="0" indent="266700" algn="just" defTabSz="266700">
              <a:spcAft>
                <a:spcPct val="0"/>
              </a:spcAft>
            </a:pPr>
            <a:r>
              <a:rPr lang="zh-CN" altLang="en-US">
                <a:latin typeface="微软雅黑" panose="020B0503020204020204" charset="-122"/>
                <a:ea typeface="微软雅黑" panose="020B0503020204020204" charset="-122"/>
                <a:cs typeface="微软雅黑" panose="020B0503020204020204" charset="-122"/>
                <a:sym typeface="+mn-ea"/>
              </a:rPr>
              <a:t>返回个人中心，入驻成功后，右侧显示</a:t>
            </a:r>
            <a:r>
              <a:rPr lang="en-US" altLang="zh-CN">
                <a:latin typeface="微软雅黑" panose="020B0503020204020204" charset="-122"/>
                <a:ea typeface="微软雅黑" panose="020B0503020204020204" charset="-122"/>
                <a:cs typeface="微软雅黑" panose="020B0503020204020204" charset="-122"/>
                <a:sym typeface="+mn-ea"/>
              </a:rPr>
              <a:t>“</a:t>
            </a:r>
            <a:r>
              <a:rPr lang="zh-CN" altLang="en-US">
                <a:latin typeface="微软雅黑" panose="020B0503020204020204" charset="-122"/>
                <a:ea typeface="微软雅黑" panose="020B0503020204020204" charset="-122"/>
                <a:cs typeface="微软雅黑" panose="020B0503020204020204" charset="-122"/>
                <a:sym typeface="+mn-ea"/>
              </a:rPr>
              <a:t>服务机构补贴额度信息</a:t>
            </a:r>
            <a:r>
              <a:rPr lang="en-US" altLang="zh-CN">
                <a:latin typeface="微软雅黑" panose="020B0503020204020204" charset="-122"/>
                <a:ea typeface="微软雅黑" panose="020B0503020204020204" charset="-122"/>
                <a:cs typeface="微软雅黑" panose="020B0503020204020204" charset="-122"/>
                <a:sym typeface="+mn-ea"/>
              </a:rPr>
              <a:t>”</a:t>
            </a:r>
            <a:r>
              <a:rPr lang="zh-CN" altLang="en-US">
                <a:latin typeface="微软雅黑" panose="020B0503020204020204" charset="-122"/>
                <a:ea typeface="微软雅黑" panose="020B0503020204020204" charset="-122"/>
                <a:cs typeface="微软雅黑" panose="020B0503020204020204" charset="-122"/>
                <a:sym typeface="+mn-ea"/>
              </a:rPr>
              <a:t>。</a:t>
            </a:r>
            <a:endParaRPr lang="en-US" altLang="zh-CN">
              <a:latin typeface="微软雅黑" panose="020B0503020204020204" charset="-122"/>
              <a:ea typeface="微软雅黑" panose="020B0503020204020204" charset="-122"/>
              <a:cs typeface="微软雅黑" panose="020B0503020204020204" charset="-122"/>
              <a:sym typeface="+mn-ea"/>
            </a:endParaRPr>
          </a:p>
        </p:txBody>
      </p:sp>
      <p:pic>
        <p:nvPicPr>
          <p:cNvPr id="2" name="图片 1"/>
          <p:cNvPicPr>
            <a:picLocks noChangeAspect="1"/>
          </p:cNvPicPr>
          <p:nvPr/>
        </p:nvPicPr>
        <p:blipFill>
          <a:blip r:embed="rId1"/>
          <a:stretch>
            <a:fillRect/>
          </a:stretch>
        </p:blipFill>
        <p:spPr>
          <a:xfrm>
            <a:off x="1731010" y="1576705"/>
            <a:ext cx="8413200" cy="4898825"/>
          </a:xfrm>
          <a:prstGeom prst="rect">
            <a:avLst/>
          </a:prstGeom>
        </p:spPr>
      </p:pic>
    </p:spTree>
    <p:custDataLst>
      <p:tags r:id="rId2"/>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sp>
        <p:nvSpPr>
          <p:cNvPr id="10" name="文本框 9"/>
          <p:cNvSpPr txBox="1"/>
          <p:nvPr/>
        </p:nvSpPr>
        <p:spPr>
          <a:xfrm>
            <a:off x="901700" y="148590"/>
            <a:ext cx="5006975"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6.</a:t>
            </a:r>
            <a:r>
              <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申请成为服务机构</a:t>
            </a:r>
            <a:endParaRPr lang="zh-CN" altLang="en-US"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3" name="文本框 2"/>
          <p:cNvSpPr txBox="1"/>
          <p:nvPr/>
        </p:nvSpPr>
        <p:spPr>
          <a:xfrm>
            <a:off x="515620" y="939165"/>
            <a:ext cx="11161395" cy="694690"/>
          </a:xfrm>
          <a:prstGeom prst="rect">
            <a:avLst/>
          </a:prstGeom>
        </p:spPr>
        <p:txBody>
          <a:bodyPr>
            <a:noAutofit/>
          </a:bodyPr>
          <a:p>
            <a:pPr marL="0" indent="266700" algn="just" defTabSz="266700">
              <a:spcAft>
                <a:spcPct val="0"/>
              </a:spcAft>
            </a:pPr>
            <a:endParaRPr lang="zh-CN" altLang="en-US" sz="1600">
              <a:latin typeface="仿宋_GB2312" panose="02010609030101010101" charset="-122"/>
              <a:ea typeface="仿宋_GB2312" panose="02010609030101010101" charset="-122"/>
            </a:endParaRPr>
          </a:p>
        </p:txBody>
      </p:sp>
      <p:sp>
        <p:nvSpPr>
          <p:cNvPr id="4" name="文本框 3"/>
          <p:cNvSpPr txBox="1"/>
          <p:nvPr/>
        </p:nvSpPr>
        <p:spPr>
          <a:xfrm>
            <a:off x="901065" y="941705"/>
            <a:ext cx="10776585" cy="1026795"/>
          </a:xfrm>
          <a:prstGeom prst="rect">
            <a:avLst/>
          </a:prstGeom>
          <a:noFill/>
        </p:spPr>
        <p:txBody>
          <a:bodyPr wrap="square" rtlCol="0" anchor="t">
            <a:noAutofit/>
          </a:bodyPr>
          <a:p>
            <a:pPr indent="266700" algn="just" defTabSz="266700" fontAlgn="auto">
              <a:lnSpc>
                <a:spcPct val="150000"/>
              </a:lnSpc>
              <a:spcAft>
                <a:spcPct val="0"/>
              </a:spcAft>
            </a:pPr>
            <a:r>
              <a:rPr lang="en-US" altLang="zh-CN" b="1">
                <a:latin typeface="微软雅黑" panose="020B0503020204020204" charset="-122"/>
                <a:ea typeface="微软雅黑" panose="020B0503020204020204" charset="-122"/>
                <a:cs typeface="微软雅黑" panose="020B0503020204020204" charset="-122"/>
                <a:sym typeface="+mn-ea"/>
              </a:rPr>
              <a:t>6.5 </a:t>
            </a:r>
            <a:r>
              <a:rPr lang="zh-CN" altLang="en-US" b="1">
                <a:latin typeface="微软雅黑" panose="020B0503020204020204" charset="-122"/>
                <a:ea typeface="微软雅黑" panose="020B0503020204020204" charset="-122"/>
                <a:cs typeface="微软雅黑" panose="020B0503020204020204" charset="-122"/>
                <a:sym typeface="+mn-ea"/>
              </a:rPr>
              <a:t>服务机构银联签约</a:t>
            </a:r>
            <a:endParaRPr lang="zh-CN" altLang="en-US" b="1">
              <a:latin typeface="微软雅黑" panose="020B0503020204020204" charset="-122"/>
              <a:ea typeface="微软雅黑" panose="020B0503020204020204" charset="-122"/>
              <a:cs typeface="微软雅黑" panose="020B0503020204020204" charset="-122"/>
            </a:endParaRPr>
          </a:p>
          <a:p>
            <a:pPr indent="266700" algn="just" defTabSz="266700" fontAlgn="auto">
              <a:lnSpc>
                <a:spcPct val="150000"/>
              </a:lnSpc>
              <a:spcAft>
                <a:spcPct val="0"/>
              </a:spcAft>
            </a:pPr>
            <a:r>
              <a:rPr lang="zh-CN" altLang="en-US">
                <a:latin typeface="微软雅黑" panose="020B0503020204020204" charset="-122"/>
                <a:ea typeface="微软雅黑" panose="020B0503020204020204" charset="-122"/>
                <a:cs typeface="微软雅黑" panose="020B0503020204020204" charset="-122"/>
                <a:sym typeface="+mn-ea"/>
              </a:rPr>
              <a:t>企业入驻成为服务机构后，会弹窗银联签约提示，点击</a:t>
            </a:r>
            <a:r>
              <a:rPr lang="en-US" altLang="zh-CN">
                <a:latin typeface="微软雅黑" panose="020B0503020204020204" charset="-122"/>
                <a:ea typeface="微软雅黑" panose="020B0503020204020204" charset="-122"/>
                <a:cs typeface="微软雅黑" panose="020B0503020204020204" charset="-122"/>
                <a:sym typeface="+mn-ea"/>
              </a:rPr>
              <a:t>“</a:t>
            </a:r>
            <a:r>
              <a:rPr lang="zh-CN" altLang="en-US">
                <a:latin typeface="微软雅黑" panose="020B0503020204020204" charset="-122"/>
                <a:ea typeface="微软雅黑" panose="020B0503020204020204" charset="-122"/>
                <a:cs typeface="微软雅黑" panose="020B0503020204020204" charset="-122"/>
                <a:sym typeface="+mn-ea"/>
              </a:rPr>
              <a:t>了解详情</a:t>
            </a:r>
            <a:r>
              <a:rPr lang="en-US" altLang="zh-CN">
                <a:latin typeface="微软雅黑" panose="020B0503020204020204" charset="-122"/>
                <a:ea typeface="微软雅黑" panose="020B0503020204020204" charset="-122"/>
                <a:cs typeface="微软雅黑" panose="020B0503020204020204" charset="-122"/>
                <a:sym typeface="+mn-ea"/>
              </a:rPr>
              <a:t>”</a:t>
            </a:r>
            <a:r>
              <a:rPr lang="zh-CN" altLang="en-US">
                <a:latin typeface="微软雅黑" panose="020B0503020204020204" charset="-122"/>
                <a:ea typeface="微软雅黑" panose="020B0503020204020204" charset="-122"/>
                <a:cs typeface="微软雅黑" panose="020B0503020204020204" charset="-122"/>
                <a:sym typeface="+mn-ea"/>
              </a:rPr>
              <a:t>按钮查看详细签约流程。</a:t>
            </a:r>
            <a:endParaRPr lang="en-US" altLang="zh-CN">
              <a:latin typeface="微软雅黑" panose="020B0503020204020204" charset="-122"/>
              <a:ea typeface="微软雅黑" panose="020B0503020204020204" charset="-122"/>
              <a:cs typeface="微软雅黑" panose="020B0503020204020204" charset="-122"/>
              <a:sym typeface="+mn-ea"/>
            </a:endParaRPr>
          </a:p>
        </p:txBody>
      </p:sp>
      <p:pic>
        <p:nvPicPr>
          <p:cNvPr id="5" name="图片 4" descr="36db372a27eb8972e292739a84423e0"/>
          <p:cNvPicPr>
            <a:picLocks noChangeAspect="1"/>
          </p:cNvPicPr>
          <p:nvPr/>
        </p:nvPicPr>
        <p:blipFill>
          <a:blip r:embed="rId1"/>
          <a:stretch>
            <a:fillRect/>
          </a:stretch>
        </p:blipFill>
        <p:spPr>
          <a:xfrm>
            <a:off x="1329690" y="2148205"/>
            <a:ext cx="9073515" cy="4363085"/>
          </a:xfrm>
          <a:prstGeom prst="rect">
            <a:avLst/>
          </a:prstGeom>
        </p:spPr>
      </p:pic>
    </p:spTree>
    <p:custDataLst>
      <p:tags r:id="rId2"/>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sp>
        <p:nvSpPr>
          <p:cNvPr id="10" name="文本框 9"/>
          <p:cNvSpPr txBox="1"/>
          <p:nvPr/>
        </p:nvSpPr>
        <p:spPr>
          <a:xfrm>
            <a:off x="901700" y="148590"/>
            <a:ext cx="5006975"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6.</a:t>
            </a:r>
            <a:r>
              <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申请成为服务机构</a:t>
            </a:r>
            <a:endParaRPr lang="zh-CN" altLang="en-US"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3" name="文本框 2"/>
          <p:cNvSpPr txBox="1"/>
          <p:nvPr/>
        </p:nvSpPr>
        <p:spPr>
          <a:xfrm>
            <a:off x="515620" y="939165"/>
            <a:ext cx="11161395" cy="694690"/>
          </a:xfrm>
          <a:prstGeom prst="rect">
            <a:avLst/>
          </a:prstGeom>
        </p:spPr>
        <p:txBody>
          <a:bodyPr>
            <a:noAutofit/>
          </a:bodyPr>
          <a:p>
            <a:pPr marL="0" indent="266700" algn="just" defTabSz="266700">
              <a:spcAft>
                <a:spcPct val="0"/>
              </a:spcAft>
            </a:pPr>
            <a:endParaRPr lang="zh-CN" altLang="en-US" sz="1600">
              <a:latin typeface="仿宋_GB2312" panose="02010609030101010101" charset="-122"/>
              <a:ea typeface="仿宋_GB2312" panose="02010609030101010101" charset="-122"/>
            </a:endParaRPr>
          </a:p>
        </p:txBody>
      </p:sp>
      <p:sp>
        <p:nvSpPr>
          <p:cNvPr id="4" name="文本框 3"/>
          <p:cNvSpPr txBox="1"/>
          <p:nvPr/>
        </p:nvSpPr>
        <p:spPr>
          <a:xfrm>
            <a:off x="901065" y="941705"/>
            <a:ext cx="10776585" cy="1026795"/>
          </a:xfrm>
          <a:prstGeom prst="rect">
            <a:avLst/>
          </a:prstGeom>
          <a:noFill/>
        </p:spPr>
        <p:txBody>
          <a:bodyPr wrap="square" rtlCol="0" anchor="t">
            <a:noAutofit/>
          </a:bodyPr>
          <a:p>
            <a:pPr marL="0" indent="266700" algn="just" defTabSz="266700">
              <a:spcAft>
                <a:spcPct val="0"/>
              </a:spcAft>
            </a:pPr>
            <a:r>
              <a:rPr lang="zh-CN" altLang="en-US">
                <a:latin typeface="微软雅黑" panose="020B0503020204020204" charset="-122"/>
                <a:ea typeface="微软雅黑" panose="020B0503020204020204" charset="-122"/>
                <a:cs typeface="微软雅黑" panose="020B0503020204020204" charset="-122"/>
                <a:sym typeface="+mn-ea"/>
              </a:rPr>
              <a:t>点击</a:t>
            </a:r>
            <a:r>
              <a:rPr lang="en-US" altLang="zh-CN">
                <a:latin typeface="微软雅黑" panose="020B0503020204020204" charset="-122"/>
                <a:ea typeface="微软雅黑" panose="020B0503020204020204" charset="-122"/>
                <a:cs typeface="微软雅黑" panose="020B0503020204020204" charset="-122"/>
                <a:sym typeface="+mn-ea"/>
              </a:rPr>
              <a:t>“</a:t>
            </a:r>
            <a:r>
              <a:rPr lang="zh-CN" altLang="en-US">
                <a:latin typeface="微软雅黑" panose="020B0503020204020204" charset="-122"/>
                <a:ea typeface="微软雅黑" panose="020B0503020204020204" charset="-122"/>
                <a:cs typeface="微软雅黑" panose="020B0503020204020204" charset="-122"/>
                <a:sym typeface="+mn-ea"/>
              </a:rPr>
              <a:t>了解详情</a:t>
            </a:r>
            <a:r>
              <a:rPr lang="en-US" altLang="zh-CN">
                <a:latin typeface="微软雅黑" panose="020B0503020204020204" charset="-122"/>
                <a:ea typeface="微软雅黑" panose="020B0503020204020204" charset="-122"/>
                <a:cs typeface="微软雅黑" panose="020B0503020204020204" charset="-122"/>
                <a:sym typeface="+mn-ea"/>
              </a:rPr>
              <a:t>”</a:t>
            </a:r>
            <a:r>
              <a:rPr lang="zh-CN" altLang="en-US">
                <a:latin typeface="微软雅黑" panose="020B0503020204020204" charset="-122"/>
                <a:ea typeface="微软雅黑" panose="020B0503020204020204" charset="-122"/>
                <a:cs typeface="微软雅黑" panose="020B0503020204020204" charset="-122"/>
                <a:sym typeface="+mn-ea"/>
              </a:rPr>
              <a:t>后跳转至该页面，根据页面提示步骤完成签约即可。</a:t>
            </a:r>
            <a:endParaRPr lang="en-US" altLang="zh-CN">
              <a:latin typeface="微软雅黑" panose="020B0503020204020204" charset="-122"/>
              <a:ea typeface="微软雅黑" panose="020B0503020204020204" charset="-122"/>
              <a:cs typeface="微软雅黑" panose="020B0503020204020204" charset="-122"/>
              <a:sym typeface="+mn-ea"/>
            </a:endParaRPr>
          </a:p>
        </p:txBody>
      </p:sp>
      <p:pic>
        <p:nvPicPr>
          <p:cNvPr id="2" name="图片 1"/>
          <p:cNvPicPr>
            <a:picLocks noChangeAspect="1"/>
          </p:cNvPicPr>
          <p:nvPr/>
        </p:nvPicPr>
        <p:blipFill>
          <a:blip r:embed="rId1"/>
          <a:srcRect t="4626"/>
          <a:stretch>
            <a:fillRect/>
          </a:stretch>
        </p:blipFill>
        <p:spPr>
          <a:xfrm>
            <a:off x="1261745" y="1612900"/>
            <a:ext cx="9192895" cy="4686935"/>
          </a:xfrm>
          <a:prstGeom prst="rect">
            <a:avLst/>
          </a:prstGeom>
        </p:spPr>
      </p:pic>
    </p:spTree>
    <p:custDataLst>
      <p:tags r:id="rId2"/>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C44FB"/>
            </a:gs>
            <a:gs pos="94000">
              <a:srgbClr val="2980FF"/>
            </a:gs>
          </a:gsLst>
          <a:lin ang="5400000" scaled="0"/>
        </a:gradFill>
        <a:effectLst/>
      </p:bgPr>
    </p:bg>
    <p:spTree>
      <p:nvGrpSpPr>
        <p:cNvPr id="1" name=""/>
        <p:cNvGrpSpPr/>
        <p:nvPr/>
      </p:nvGrpSpPr>
      <p:grpSpPr>
        <a:xfrm>
          <a:off x="0" y="0"/>
          <a:ext cx="0" cy="0"/>
          <a:chOff x="0" y="0"/>
          <a:chExt cx="0" cy="0"/>
        </a:xfrm>
      </p:grpSpPr>
      <p:pic>
        <p:nvPicPr>
          <p:cNvPr id="6" name="图片 5" descr="图片包含 站, 鸟, 大, 一群&#10;&#10;描述已自动生成"/>
          <p:cNvPicPr>
            <a:picLocks noChangeAspect="1"/>
          </p:cNvPicPr>
          <p:nvPr/>
        </p:nvPicPr>
        <p:blipFill rotWithShape="1">
          <a:blip r:embed="rId1">
            <a:extLst>
              <a:ext uri="{28A0092B-C50C-407E-A947-70E740481C1C}">
                <a14:useLocalDpi xmlns:a14="http://schemas.microsoft.com/office/drawing/2010/main" val="0"/>
              </a:ext>
            </a:extLst>
          </a:blip>
          <a:srcRect l="1069" t="22153" r="1184" b="32730"/>
          <a:stretch>
            <a:fillRect/>
          </a:stretch>
        </p:blipFill>
        <p:spPr>
          <a:xfrm>
            <a:off x="1" y="3185183"/>
            <a:ext cx="12192000" cy="3672817"/>
          </a:xfrm>
          <a:prstGeom prst="rect">
            <a:avLst/>
          </a:prstGeom>
        </p:spPr>
      </p:pic>
      <p:sp>
        <p:nvSpPr>
          <p:cNvPr id="7" name="文本框 6"/>
          <p:cNvSpPr txBox="1"/>
          <p:nvPr/>
        </p:nvSpPr>
        <p:spPr>
          <a:xfrm>
            <a:off x="1507490" y="2723515"/>
            <a:ext cx="9244330" cy="1106805"/>
          </a:xfrm>
          <a:prstGeom prst="rect">
            <a:avLst/>
          </a:prstGeom>
          <a:noFill/>
        </p:spPr>
        <p:txBody>
          <a:bodyPr wrap="square">
            <a:spAutoFit/>
          </a:bodyPr>
          <a:lstStyle/>
          <a:p>
            <a:pPr algn="ctr"/>
            <a:r>
              <a:rPr lang="zh-CN" altLang="en-US" sz="6600" b="1" spc="200">
                <a:solidFill>
                  <a:schemeClr val="bg2"/>
                </a:solidFill>
                <a:latin typeface="思源黑体 CN Bold" panose="020B0800000000000000" pitchFamily="34" charset="-122"/>
                <a:ea typeface="思源黑体 CN Medium" panose="020B0600000000000000" charset="-122"/>
                <a:cs typeface="思源黑体 CN Bold" panose="020B0800000000000000" pitchFamily="34" charset="-122"/>
                <a:sym typeface="Arial" panose="020B0604020202020204" pitchFamily="34" charset="0"/>
              </a:rPr>
              <a:t>服务机构操作流程</a:t>
            </a:r>
            <a:endParaRPr lang="zh-CN" altLang="en-US" sz="6600" b="1" spc="200" dirty="0">
              <a:solidFill>
                <a:schemeClr val="bg2"/>
              </a:solidFill>
              <a:latin typeface="思源黑体 CN Bold" panose="020B0800000000000000" pitchFamily="34" charset="-122"/>
              <a:ea typeface="思源黑体 CN Medium" panose="020B0600000000000000" charset="-122"/>
              <a:cs typeface="思源黑体 CN Bold" panose="020B0800000000000000" pitchFamily="34" charset="-122"/>
              <a:sym typeface="Arial" panose="020B0604020202020204" pitchFamily="34" charset="0"/>
            </a:endParaRPr>
          </a:p>
        </p:txBody>
      </p:sp>
      <p:grpSp>
        <p:nvGrpSpPr>
          <p:cNvPr id="13" name="组合 12"/>
          <p:cNvGrpSpPr/>
          <p:nvPr/>
        </p:nvGrpSpPr>
        <p:grpSpPr>
          <a:xfrm>
            <a:off x="5028428" y="1859186"/>
            <a:ext cx="2202454" cy="625791"/>
            <a:chOff x="8180784" y="736479"/>
            <a:chExt cx="1026707" cy="385880"/>
          </a:xfrm>
        </p:grpSpPr>
        <p:sp>
          <p:nvSpPr>
            <p:cNvPr id="14" name="矩形: 圆角 13"/>
            <p:cNvSpPr/>
            <p:nvPr/>
          </p:nvSpPr>
          <p:spPr>
            <a:xfrm>
              <a:off x="8180784" y="740248"/>
              <a:ext cx="1026707" cy="382111"/>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思源黑体 CN Bold" panose="020B0800000000000000" pitchFamily="34" charset="-122"/>
              </a:endParaRPr>
            </a:p>
          </p:txBody>
        </p:sp>
        <p:sp>
          <p:nvSpPr>
            <p:cNvPr id="15" name="文本框 14"/>
            <p:cNvSpPr txBox="1"/>
            <p:nvPr/>
          </p:nvSpPr>
          <p:spPr>
            <a:xfrm>
              <a:off x="8368488" y="736479"/>
              <a:ext cx="653601" cy="359842"/>
            </a:xfrm>
            <a:prstGeom prst="rect">
              <a:avLst/>
            </a:prstGeom>
            <a:noFill/>
          </p:spPr>
          <p:txBody>
            <a:bodyPr wrap="none" rtlCol="0">
              <a:spAutoFit/>
            </a:bodyPr>
            <a:lstStyle/>
            <a:p>
              <a:pPr algn="ctr"/>
              <a:r>
                <a:rPr lang="zh-CN" altLang="en-US" sz="3200" dirty="0">
                  <a:solidFill>
                    <a:schemeClr val="bg1"/>
                  </a:solidFill>
                  <a:latin typeface="思源黑体 CN Medium" panose="020B0600000000000000" charset="-122"/>
                  <a:ea typeface="思源黑体 CN Medium" panose="020B0600000000000000" charset="-122"/>
                  <a:cs typeface="思源黑体 CN Bold" panose="020B0800000000000000" pitchFamily="34" charset="-122"/>
                </a:rPr>
                <a:t>第四章</a:t>
              </a:r>
              <a:endParaRPr lang="zh-CN" altLang="en-US" sz="3200" dirty="0">
                <a:solidFill>
                  <a:schemeClr val="bg1"/>
                </a:solidFill>
                <a:latin typeface="思源黑体 CN Medium" panose="020B0600000000000000" charset="-122"/>
                <a:ea typeface="思源黑体 CN Medium" panose="020B0600000000000000" charset="-122"/>
                <a:cs typeface="思源黑体 CN Bold" panose="020B0800000000000000" pitchFamily="34" charset="-122"/>
              </a:endParaRPr>
            </a:p>
          </p:txBody>
        </p:sp>
      </p:grpSp>
      <p:sp>
        <p:nvSpPr>
          <p:cNvPr id="2" name="文本框 1"/>
          <p:cNvSpPr txBox="1"/>
          <p:nvPr/>
        </p:nvSpPr>
        <p:spPr>
          <a:xfrm>
            <a:off x="4618355" y="4010025"/>
            <a:ext cx="2972435" cy="450850"/>
          </a:xfrm>
          <a:prstGeom prst="rect">
            <a:avLst/>
          </a:prstGeom>
          <a:noFill/>
        </p:spPr>
        <p:txBody>
          <a:bodyPr wrap="square" rtlCol="0" anchor="t">
            <a:spAutoFit/>
          </a:bodyPr>
          <a:p>
            <a:pPr marL="0" indent="0" algn="ctr">
              <a:lnSpc>
                <a:spcPct val="130000"/>
              </a:lnSpc>
              <a:spcBef>
                <a:spcPct val="0"/>
              </a:spcBef>
              <a:spcAft>
                <a:spcPts val="1000"/>
              </a:spcAft>
              <a:buSzTx/>
            </a:pPr>
            <a:endParaRPr lang="zh-CN" altLang="en-US">
              <a:solidFill>
                <a:schemeClr val="bg1"/>
              </a:solidFill>
              <a:ea typeface="思源黑体 CN Medium" panose="020B0600000000000000" charset="-122"/>
              <a:cs typeface="思源黑体 CN Bold" panose="020B0800000000000000" pitchFamily="34" charset="-122"/>
              <a:sym typeface="+mn-ea"/>
            </a:endParaRPr>
          </a:p>
        </p:txBody>
      </p:sp>
      <p:sp>
        <p:nvSpPr>
          <p:cNvPr id="3" name="文本框 2"/>
          <p:cNvSpPr txBox="1"/>
          <p:nvPr/>
        </p:nvSpPr>
        <p:spPr>
          <a:xfrm>
            <a:off x="6565265" y="1766570"/>
            <a:ext cx="4064000" cy="368300"/>
          </a:xfrm>
          <a:prstGeom prst="rect">
            <a:avLst/>
          </a:prstGeom>
          <a:noFill/>
        </p:spPr>
        <p:txBody>
          <a:bodyPr wrap="square" rtlCol="0">
            <a:spAutoFit/>
          </a:bodyPr>
          <a:p>
            <a:endParaRPr lang="zh-CN" alt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sp>
        <p:nvSpPr>
          <p:cNvPr id="10" name="文本框 9"/>
          <p:cNvSpPr txBox="1"/>
          <p:nvPr/>
        </p:nvSpPr>
        <p:spPr>
          <a:xfrm>
            <a:off x="901700" y="148590"/>
            <a:ext cx="5006975"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7.</a:t>
            </a:r>
            <a:r>
              <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服务产品管理</a:t>
            </a:r>
            <a:endParaRPr lang="zh-CN" altLang="en-US"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3" name="文本框 2"/>
          <p:cNvSpPr txBox="1"/>
          <p:nvPr/>
        </p:nvSpPr>
        <p:spPr>
          <a:xfrm>
            <a:off x="515620" y="939165"/>
            <a:ext cx="11161395" cy="694690"/>
          </a:xfrm>
          <a:prstGeom prst="rect">
            <a:avLst/>
          </a:prstGeom>
        </p:spPr>
        <p:txBody>
          <a:bodyPr>
            <a:noAutofit/>
          </a:bodyPr>
          <a:p>
            <a:pPr marL="0" indent="266700" algn="just" defTabSz="266700">
              <a:spcAft>
                <a:spcPct val="0"/>
              </a:spcAft>
            </a:pPr>
            <a:endParaRPr lang="zh-CN" altLang="en-US" sz="1600">
              <a:latin typeface="仿宋_GB2312" panose="02010609030101010101" charset="-122"/>
              <a:ea typeface="仿宋_GB2312" panose="02010609030101010101" charset="-122"/>
            </a:endParaRPr>
          </a:p>
        </p:txBody>
      </p:sp>
      <p:sp>
        <p:nvSpPr>
          <p:cNvPr id="4" name="文本框 3"/>
          <p:cNvSpPr txBox="1"/>
          <p:nvPr/>
        </p:nvSpPr>
        <p:spPr>
          <a:xfrm>
            <a:off x="901065" y="941705"/>
            <a:ext cx="10776585" cy="1026795"/>
          </a:xfrm>
          <a:prstGeom prst="rect">
            <a:avLst/>
          </a:prstGeom>
          <a:noFill/>
        </p:spPr>
        <p:txBody>
          <a:bodyPr wrap="square" rtlCol="0" anchor="t">
            <a:noAutofit/>
          </a:bodyPr>
          <a:p>
            <a:pPr indent="266700" algn="just" defTabSz="266700" fontAlgn="auto">
              <a:lnSpc>
                <a:spcPct val="150000"/>
              </a:lnSpc>
              <a:spcAft>
                <a:spcPct val="0"/>
              </a:spcAft>
            </a:pPr>
            <a:r>
              <a:rPr lang="en-US" b="1">
                <a:latin typeface="微软雅黑" panose="020B0503020204020204" charset="-122"/>
                <a:ea typeface="微软雅黑" panose="020B0503020204020204" charset="-122"/>
                <a:cs typeface="微软雅黑" panose="020B0503020204020204" charset="-122"/>
                <a:sym typeface="+mn-ea"/>
              </a:rPr>
              <a:t>7.1.1申请上架服务产品</a:t>
            </a:r>
            <a:r>
              <a:rPr lang="en-US">
                <a:latin typeface="微软雅黑" panose="020B0503020204020204" charset="-122"/>
                <a:ea typeface="微软雅黑" panose="020B0503020204020204" charset="-122"/>
                <a:cs typeface="微软雅黑" panose="020B0503020204020204" charset="-122"/>
                <a:sym typeface="+mn-ea"/>
              </a:rPr>
              <a:t> </a:t>
            </a:r>
            <a:endParaRPr lang="en-US">
              <a:latin typeface="微软雅黑" panose="020B0503020204020204" charset="-122"/>
              <a:ea typeface="微软雅黑" panose="020B0503020204020204" charset="-122"/>
              <a:cs typeface="微软雅黑" panose="020B0503020204020204" charset="-122"/>
            </a:endParaRPr>
          </a:p>
          <a:p>
            <a:pPr indent="266700" algn="just" defTabSz="266700" fontAlgn="auto">
              <a:lnSpc>
                <a:spcPct val="150000"/>
              </a:lnSpc>
              <a:spcAft>
                <a:spcPct val="0"/>
              </a:spcAft>
            </a:pPr>
            <a:r>
              <a:rPr lang="zh-CN" altLang="en-US">
                <a:latin typeface="微软雅黑" panose="020B0503020204020204" charset="-122"/>
                <a:ea typeface="微软雅黑" panose="020B0503020204020204" charset="-122"/>
                <a:cs typeface="微软雅黑" panose="020B0503020204020204" charset="-122"/>
                <a:sym typeface="+mn-ea"/>
              </a:rPr>
              <a:t>点击“服务产品管理”进入我的服务产品页面，即可看见“申请上架”服务产品的入口。</a:t>
            </a:r>
            <a:endParaRPr lang="en-US" altLang="zh-CN">
              <a:latin typeface="微软雅黑" panose="020B0503020204020204" charset="-122"/>
              <a:ea typeface="微软雅黑" panose="020B0503020204020204" charset="-122"/>
              <a:cs typeface="微软雅黑" panose="020B0503020204020204" charset="-122"/>
              <a:sym typeface="+mn-ea"/>
            </a:endParaRPr>
          </a:p>
        </p:txBody>
      </p:sp>
      <p:pic>
        <p:nvPicPr>
          <p:cNvPr id="6" name="图片 5"/>
          <p:cNvPicPr>
            <a:picLocks noChangeAspect="1"/>
          </p:cNvPicPr>
          <p:nvPr/>
        </p:nvPicPr>
        <p:blipFill>
          <a:blip r:embed="rId1"/>
          <a:stretch>
            <a:fillRect/>
          </a:stretch>
        </p:blipFill>
        <p:spPr>
          <a:xfrm>
            <a:off x="2163445" y="2021205"/>
            <a:ext cx="7740015" cy="4427220"/>
          </a:xfrm>
          <a:prstGeom prst="rect">
            <a:avLst/>
          </a:prstGeom>
        </p:spPr>
      </p:pic>
    </p:spTree>
    <p:custDataLst>
      <p:tags r:id="rId2"/>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sp>
        <p:nvSpPr>
          <p:cNvPr id="10" name="文本框 9"/>
          <p:cNvSpPr txBox="1"/>
          <p:nvPr/>
        </p:nvSpPr>
        <p:spPr>
          <a:xfrm>
            <a:off x="901700" y="148590"/>
            <a:ext cx="5006975"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7.</a:t>
            </a:r>
            <a:r>
              <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服务产品管理</a:t>
            </a:r>
            <a:endParaRPr lang="zh-CN" altLang="en-US"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3" name="文本框 2"/>
          <p:cNvSpPr txBox="1"/>
          <p:nvPr/>
        </p:nvSpPr>
        <p:spPr>
          <a:xfrm>
            <a:off x="515620" y="939165"/>
            <a:ext cx="11161395" cy="694690"/>
          </a:xfrm>
          <a:prstGeom prst="rect">
            <a:avLst/>
          </a:prstGeom>
        </p:spPr>
        <p:txBody>
          <a:bodyPr>
            <a:noAutofit/>
          </a:bodyPr>
          <a:p>
            <a:pPr marL="0" indent="266700" algn="just" defTabSz="266700">
              <a:spcAft>
                <a:spcPct val="0"/>
              </a:spcAft>
            </a:pPr>
            <a:endParaRPr lang="zh-CN" altLang="en-US" sz="1600">
              <a:latin typeface="仿宋_GB2312" panose="02010609030101010101" charset="-122"/>
              <a:ea typeface="仿宋_GB2312" panose="02010609030101010101" charset="-122"/>
            </a:endParaRPr>
          </a:p>
        </p:txBody>
      </p:sp>
      <p:sp>
        <p:nvSpPr>
          <p:cNvPr id="4" name="文本框 3"/>
          <p:cNvSpPr txBox="1"/>
          <p:nvPr/>
        </p:nvSpPr>
        <p:spPr>
          <a:xfrm>
            <a:off x="901065" y="941705"/>
            <a:ext cx="10776585" cy="1026795"/>
          </a:xfrm>
          <a:prstGeom prst="rect">
            <a:avLst/>
          </a:prstGeom>
          <a:noFill/>
        </p:spPr>
        <p:txBody>
          <a:bodyPr wrap="square" rtlCol="0" anchor="t">
            <a:noAutofit/>
          </a:bodyPr>
          <a:p>
            <a:pPr indent="457200" algn="just" defTabSz="266700" fontAlgn="auto">
              <a:lnSpc>
                <a:spcPct val="150000"/>
              </a:lnSpc>
              <a:spcAft>
                <a:spcPct val="0"/>
              </a:spcAft>
              <a:extLst>
                <a:ext uri="{35155182-B16C-46BC-9424-99874614C6A1}">
                  <wpsdc:indentchars xmlns:wpsdc="http://www.wps.cn/officeDocument/2017/drawingmlCustomData" val="200" checksum="59296752"/>
                </a:ext>
              </a:extLst>
            </a:pPr>
            <a:r>
              <a:rPr>
                <a:latin typeface="微软雅黑" panose="020B0503020204020204" charset="-122"/>
                <a:ea typeface="微软雅黑" panose="020B0503020204020204" charset="-122"/>
                <a:cs typeface="微软雅黑" panose="020B0503020204020204" charset="-122"/>
                <a:sym typeface="+mn-ea"/>
              </a:rPr>
              <a:t>点击“申请上架”按钮，进入服务产品上架页面，填写服务产品相关信息。填写完成后可“暂时保存”或“申请上架”。</a:t>
            </a:r>
            <a:endParaRPr lang="en-US" altLang="zh-CN">
              <a:latin typeface="微软雅黑" panose="020B0503020204020204" charset="-122"/>
              <a:ea typeface="微软雅黑" panose="020B0503020204020204" charset="-122"/>
              <a:cs typeface="微软雅黑" panose="020B0503020204020204" charset="-122"/>
              <a:sym typeface="+mn-ea"/>
            </a:endParaRPr>
          </a:p>
        </p:txBody>
      </p:sp>
      <p:pic>
        <p:nvPicPr>
          <p:cNvPr id="5" name="图片 4"/>
          <p:cNvPicPr>
            <a:picLocks noChangeAspect="1"/>
          </p:cNvPicPr>
          <p:nvPr/>
        </p:nvPicPr>
        <p:blipFill>
          <a:blip r:embed="rId1"/>
          <a:srcRect l="116" t="-254" r="-186" b="116"/>
          <a:stretch>
            <a:fillRect/>
          </a:stretch>
        </p:blipFill>
        <p:spPr>
          <a:xfrm>
            <a:off x="1804670" y="1913255"/>
            <a:ext cx="8413200" cy="4902656"/>
          </a:xfrm>
          <a:prstGeom prst="rect">
            <a:avLst/>
          </a:prstGeom>
        </p:spPr>
      </p:pic>
    </p:spTree>
    <p:custDataLst>
      <p:tags r:id="rId2"/>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sp>
        <p:nvSpPr>
          <p:cNvPr id="10" name="文本框 9"/>
          <p:cNvSpPr txBox="1"/>
          <p:nvPr/>
        </p:nvSpPr>
        <p:spPr>
          <a:xfrm>
            <a:off x="901700" y="148590"/>
            <a:ext cx="5006975"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7.</a:t>
            </a:r>
            <a:r>
              <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服务产品管理</a:t>
            </a:r>
            <a:endParaRPr lang="zh-CN" altLang="en-US"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3" name="文本框 2"/>
          <p:cNvSpPr txBox="1"/>
          <p:nvPr/>
        </p:nvSpPr>
        <p:spPr>
          <a:xfrm>
            <a:off x="515620" y="939165"/>
            <a:ext cx="11161395" cy="694690"/>
          </a:xfrm>
          <a:prstGeom prst="rect">
            <a:avLst/>
          </a:prstGeom>
        </p:spPr>
        <p:txBody>
          <a:bodyPr>
            <a:noAutofit/>
          </a:bodyPr>
          <a:p>
            <a:pPr marL="0" indent="266700" algn="just" defTabSz="266700">
              <a:spcAft>
                <a:spcPct val="0"/>
              </a:spcAft>
            </a:pPr>
            <a:endParaRPr lang="zh-CN" altLang="en-US" sz="1600">
              <a:latin typeface="仿宋_GB2312" panose="02010609030101010101" charset="-122"/>
              <a:ea typeface="仿宋_GB2312" panose="02010609030101010101" charset="-122"/>
            </a:endParaRPr>
          </a:p>
        </p:txBody>
      </p:sp>
      <p:sp>
        <p:nvSpPr>
          <p:cNvPr id="4" name="文本框 3"/>
          <p:cNvSpPr txBox="1"/>
          <p:nvPr/>
        </p:nvSpPr>
        <p:spPr>
          <a:xfrm>
            <a:off x="901065" y="941705"/>
            <a:ext cx="10776585" cy="1026795"/>
          </a:xfrm>
          <a:prstGeom prst="rect">
            <a:avLst/>
          </a:prstGeom>
          <a:noFill/>
        </p:spPr>
        <p:txBody>
          <a:bodyPr wrap="square" rtlCol="0" anchor="t">
            <a:noAutofit/>
          </a:bodyPr>
          <a:p>
            <a:pPr indent="266700" algn="just" defTabSz="266700" fontAlgn="auto">
              <a:lnSpc>
                <a:spcPct val="150000"/>
              </a:lnSpc>
              <a:spcAft>
                <a:spcPct val="0"/>
              </a:spcAft>
            </a:pPr>
            <a:r>
              <a:rPr>
                <a:latin typeface="微软雅黑" panose="020B0503020204020204" charset="-122"/>
                <a:ea typeface="微软雅黑" panose="020B0503020204020204" charset="-122"/>
                <a:cs typeface="微软雅黑" panose="020B0503020204020204" charset="-122"/>
                <a:sym typeface="+mn-ea"/>
              </a:rPr>
              <a:t>暂时保存：保存当前填写的内容，只是暂存数据</a:t>
            </a:r>
            <a:r>
              <a:rPr lang="zh-CN">
                <a:latin typeface="微软雅黑" panose="020B0503020204020204" charset="-122"/>
                <a:ea typeface="微软雅黑" panose="020B0503020204020204" charset="-122"/>
                <a:cs typeface="微软雅黑" panose="020B0503020204020204" charset="-122"/>
                <a:sym typeface="+mn-ea"/>
              </a:rPr>
              <a:t>。</a:t>
            </a:r>
            <a:endParaRPr>
              <a:latin typeface="微软雅黑" panose="020B0503020204020204" charset="-122"/>
              <a:ea typeface="微软雅黑" panose="020B0503020204020204" charset="-122"/>
              <a:cs typeface="微软雅黑" panose="020B0503020204020204" charset="-122"/>
            </a:endParaRPr>
          </a:p>
          <a:p>
            <a:pPr indent="266700" algn="just" defTabSz="266700" fontAlgn="auto">
              <a:lnSpc>
                <a:spcPct val="150000"/>
              </a:lnSpc>
              <a:spcAft>
                <a:spcPct val="0"/>
              </a:spcAft>
            </a:pPr>
            <a:r>
              <a:rPr>
                <a:latin typeface="微软雅黑" panose="020B0503020204020204" charset="-122"/>
                <a:ea typeface="微软雅黑" panose="020B0503020204020204" charset="-122"/>
                <a:cs typeface="微软雅黑" panose="020B0503020204020204" charset="-122"/>
                <a:sym typeface="+mn-ea"/>
              </a:rPr>
              <a:t>申请上架：向平台提交服务产品上架申请，审核状态为“待审核”，产品状态为“未上架”</a:t>
            </a:r>
            <a:r>
              <a:rPr lang="zh-CN">
                <a:latin typeface="微软雅黑" panose="020B0503020204020204" charset="-122"/>
                <a:ea typeface="微软雅黑" panose="020B0503020204020204" charset="-122"/>
                <a:cs typeface="微软雅黑" panose="020B0503020204020204" charset="-122"/>
                <a:sym typeface="+mn-ea"/>
              </a:rPr>
              <a:t>。</a:t>
            </a:r>
            <a:endParaRPr lang="zh-CN">
              <a:latin typeface="微软雅黑" panose="020B0503020204020204" charset="-122"/>
              <a:ea typeface="微软雅黑" panose="020B0503020204020204" charset="-122"/>
              <a:cs typeface="微软雅黑" panose="020B0503020204020204" charset="-122"/>
              <a:sym typeface="+mn-ea"/>
            </a:endParaRPr>
          </a:p>
        </p:txBody>
      </p:sp>
      <p:pic>
        <p:nvPicPr>
          <p:cNvPr id="2" name="图片 1"/>
          <p:cNvPicPr>
            <a:picLocks noChangeAspect="1"/>
          </p:cNvPicPr>
          <p:nvPr/>
        </p:nvPicPr>
        <p:blipFill>
          <a:blip r:embed="rId1"/>
          <a:stretch>
            <a:fillRect/>
          </a:stretch>
        </p:blipFill>
        <p:spPr>
          <a:xfrm>
            <a:off x="1672590" y="1917065"/>
            <a:ext cx="8413200" cy="4880615"/>
          </a:xfrm>
          <a:prstGeom prst="rect">
            <a:avLst/>
          </a:prstGeom>
        </p:spPr>
      </p:pic>
    </p:spTree>
    <p:custDataLst>
      <p:tags r:id="rId2"/>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sp>
        <p:nvSpPr>
          <p:cNvPr id="10" name="文本框 9"/>
          <p:cNvSpPr txBox="1"/>
          <p:nvPr/>
        </p:nvSpPr>
        <p:spPr>
          <a:xfrm>
            <a:off x="901700" y="148590"/>
            <a:ext cx="5006975"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7.</a:t>
            </a:r>
            <a:r>
              <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服务产品管理</a:t>
            </a:r>
            <a:endParaRPr lang="zh-CN" altLang="en-US"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3" name="文本框 2"/>
          <p:cNvSpPr txBox="1"/>
          <p:nvPr/>
        </p:nvSpPr>
        <p:spPr>
          <a:xfrm>
            <a:off x="515620" y="939165"/>
            <a:ext cx="11161395" cy="694690"/>
          </a:xfrm>
          <a:prstGeom prst="rect">
            <a:avLst/>
          </a:prstGeom>
        </p:spPr>
        <p:txBody>
          <a:bodyPr>
            <a:noAutofit/>
          </a:bodyPr>
          <a:p>
            <a:pPr marL="0" indent="266700" algn="just" defTabSz="266700">
              <a:spcAft>
                <a:spcPct val="0"/>
              </a:spcAft>
            </a:pPr>
            <a:endParaRPr lang="zh-CN" altLang="en-US" sz="1600">
              <a:latin typeface="仿宋_GB2312" panose="02010609030101010101" charset="-122"/>
              <a:ea typeface="仿宋_GB2312" panose="02010609030101010101" charset="-122"/>
            </a:endParaRPr>
          </a:p>
        </p:txBody>
      </p:sp>
      <p:sp>
        <p:nvSpPr>
          <p:cNvPr id="4" name="文本框 3"/>
          <p:cNvSpPr txBox="1"/>
          <p:nvPr/>
        </p:nvSpPr>
        <p:spPr>
          <a:xfrm>
            <a:off x="901065" y="941705"/>
            <a:ext cx="10776585" cy="1026795"/>
          </a:xfrm>
          <a:prstGeom prst="rect">
            <a:avLst/>
          </a:prstGeom>
          <a:noFill/>
        </p:spPr>
        <p:txBody>
          <a:bodyPr wrap="square" rtlCol="0" anchor="t">
            <a:noAutofit/>
          </a:bodyPr>
          <a:p>
            <a:pPr indent="457200" algn="just" defTabSz="266700" fontAlgn="auto">
              <a:lnSpc>
                <a:spcPct val="150000"/>
              </a:lnSpc>
              <a:spcAft>
                <a:spcPct val="0"/>
              </a:spcAft>
              <a:extLst>
                <a:ext uri="{35155182-B16C-46BC-9424-99874614C6A1}">
                  <wpsdc:indentchars xmlns:wpsdc="http://www.wps.cn/officeDocument/2017/drawingmlCustomData" val="200" checksum="59296752"/>
                </a:ext>
              </a:extLst>
            </a:pPr>
            <a:r>
              <a:rPr>
                <a:latin typeface="微软雅黑" panose="020B0503020204020204" charset="-122"/>
                <a:ea typeface="微软雅黑" panose="020B0503020204020204" charset="-122"/>
                <a:cs typeface="微软雅黑" panose="020B0503020204020204" charset="-122"/>
                <a:sym typeface="+mn-ea"/>
              </a:rPr>
              <a:t>平台人员审核通过后，在列表可看到该服务产品的审核状态变为“审核通过”，产品状态变为“已上架”。</a:t>
            </a:r>
            <a:endParaRPr lang="zh-CN">
              <a:latin typeface="微软雅黑" panose="020B0503020204020204" charset="-122"/>
              <a:ea typeface="微软雅黑" panose="020B0503020204020204" charset="-122"/>
              <a:cs typeface="微软雅黑" panose="020B0503020204020204" charset="-122"/>
              <a:sym typeface="+mn-ea"/>
            </a:endParaRPr>
          </a:p>
        </p:txBody>
      </p:sp>
      <p:pic>
        <p:nvPicPr>
          <p:cNvPr id="5" name="图片 4"/>
          <p:cNvPicPr>
            <a:picLocks noChangeAspect="1"/>
          </p:cNvPicPr>
          <p:nvPr/>
        </p:nvPicPr>
        <p:blipFill>
          <a:blip r:embed="rId1"/>
          <a:stretch>
            <a:fillRect/>
          </a:stretch>
        </p:blipFill>
        <p:spPr>
          <a:xfrm>
            <a:off x="1848485" y="1879600"/>
            <a:ext cx="8413200" cy="4824131"/>
          </a:xfrm>
          <a:prstGeom prst="rect">
            <a:avLst/>
          </a:prstGeom>
        </p:spPr>
      </p:pic>
    </p:spTree>
    <p:custDataLst>
      <p:tags r:id="rId2"/>
    </p:custData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sp>
        <p:nvSpPr>
          <p:cNvPr id="10" name="文本框 9"/>
          <p:cNvSpPr txBox="1"/>
          <p:nvPr/>
        </p:nvSpPr>
        <p:spPr>
          <a:xfrm>
            <a:off x="901700" y="148590"/>
            <a:ext cx="5006975"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7.</a:t>
            </a:r>
            <a:r>
              <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服务产品管理</a:t>
            </a:r>
            <a:endParaRPr lang="zh-CN" altLang="en-US"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3" name="文本框 2"/>
          <p:cNvSpPr txBox="1"/>
          <p:nvPr/>
        </p:nvSpPr>
        <p:spPr>
          <a:xfrm>
            <a:off x="515620" y="939165"/>
            <a:ext cx="11161395" cy="694690"/>
          </a:xfrm>
          <a:prstGeom prst="rect">
            <a:avLst/>
          </a:prstGeom>
        </p:spPr>
        <p:txBody>
          <a:bodyPr>
            <a:noAutofit/>
          </a:bodyPr>
          <a:p>
            <a:pPr marL="0" indent="266700" algn="just" defTabSz="266700">
              <a:spcAft>
                <a:spcPct val="0"/>
              </a:spcAft>
            </a:pPr>
            <a:endParaRPr lang="zh-CN" altLang="en-US" sz="1600">
              <a:latin typeface="仿宋_GB2312" panose="02010609030101010101" charset="-122"/>
              <a:ea typeface="仿宋_GB2312" panose="02010609030101010101" charset="-122"/>
            </a:endParaRPr>
          </a:p>
        </p:txBody>
      </p:sp>
      <p:sp>
        <p:nvSpPr>
          <p:cNvPr id="4" name="文本框 3"/>
          <p:cNvSpPr txBox="1"/>
          <p:nvPr/>
        </p:nvSpPr>
        <p:spPr>
          <a:xfrm>
            <a:off x="901065" y="941705"/>
            <a:ext cx="10776585" cy="1026795"/>
          </a:xfrm>
          <a:prstGeom prst="rect">
            <a:avLst/>
          </a:prstGeom>
          <a:noFill/>
        </p:spPr>
        <p:txBody>
          <a:bodyPr wrap="square" rtlCol="0" anchor="t">
            <a:noAutofit/>
          </a:bodyPr>
          <a:p>
            <a:pPr marL="0" indent="266700" algn="just" defTabSz="266700">
              <a:spcAft>
                <a:spcPct val="0"/>
              </a:spcAft>
            </a:pPr>
            <a:r>
              <a:rPr lang="zh-CN">
                <a:latin typeface="微软雅黑" panose="020B0503020204020204" charset="-122"/>
                <a:ea typeface="微软雅黑" panose="020B0503020204020204" charset="-122"/>
                <a:cs typeface="微软雅黑" panose="020B0503020204020204" charset="-122"/>
                <a:sym typeface="+mn-ea"/>
              </a:rPr>
              <a:t>产品上架后，公众</a:t>
            </a:r>
            <a:r>
              <a:rPr>
                <a:latin typeface="微软雅黑" panose="020B0503020204020204" charset="-122"/>
                <a:ea typeface="微软雅黑" panose="020B0503020204020204" charset="-122"/>
                <a:cs typeface="微软雅黑" panose="020B0503020204020204" charset="-122"/>
                <a:sym typeface="+mn-ea"/>
              </a:rPr>
              <a:t>可在“首页”页面看到已上架的产品。</a:t>
            </a:r>
            <a:endParaRPr lang="zh-CN">
              <a:latin typeface="微软雅黑" panose="020B0503020204020204" charset="-122"/>
              <a:ea typeface="微软雅黑" panose="020B0503020204020204" charset="-122"/>
              <a:cs typeface="微软雅黑" panose="020B0503020204020204" charset="-122"/>
              <a:sym typeface="+mn-ea"/>
            </a:endParaRPr>
          </a:p>
        </p:txBody>
      </p:sp>
      <p:pic>
        <p:nvPicPr>
          <p:cNvPr id="7" name="图片 6"/>
          <p:cNvPicPr>
            <a:picLocks noChangeAspect="1"/>
          </p:cNvPicPr>
          <p:nvPr/>
        </p:nvPicPr>
        <p:blipFill>
          <a:blip r:embed="rId1"/>
          <a:stretch>
            <a:fillRect/>
          </a:stretch>
        </p:blipFill>
        <p:spPr>
          <a:xfrm>
            <a:off x="1671320" y="1395730"/>
            <a:ext cx="8756650" cy="5067300"/>
          </a:xfrm>
          <a:prstGeom prst="rect">
            <a:avLst/>
          </a:prstGeom>
        </p:spPr>
      </p:pic>
    </p:spTree>
    <p:custDataLst>
      <p:tags r:id="rId2"/>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C44FB"/>
            </a:gs>
            <a:gs pos="94000">
              <a:srgbClr val="2980FF"/>
            </a:gs>
          </a:gsLst>
          <a:lin ang="5400000" scaled="0"/>
        </a:gradFill>
        <a:effectLst/>
      </p:bgPr>
    </p:bg>
    <p:spTree>
      <p:nvGrpSpPr>
        <p:cNvPr id="1" name=""/>
        <p:cNvGrpSpPr/>
        <p:nvPr/>
      </p:nvGrpSpPr>
      <p:grpSpPr>
        <a:xfrm>
          <a:off x="0" y="0"/>
          <a:ext cx="0" cy="0"/>
          <a:chOff x="0" y="0"/>
          <a:chExt cx="0" cy="0"/>
        </a:xfrm>
      </p:grpSpPr>
      <p:pic>
        <p:nvPicPr>
          <p:cNvPr id="6" name="图片 5" descr="图片包含 站, 鸟, 大, 一群&#10;&#10;描述已自动生成"/>
          <p:cNvPicPr>
            <a:picLocks noChangeAspect="1"/>
          </p:cNvPicPr>
          <p:nvPr/>
        </p:nvPicPr>
        <p:blipFill rotWithShape="1">
          <a:blip r:embed="rId1">
            <a:extLst>
              <a:ext uri="{28A0092B-C50C-407E-A947-70E740481C1C}">
                <a14:useLocalDpi xmlns:a14="http://schemas.microsoft.com/office/drawing/2010/main" val="0"/>
              </a:ext>
            </a:extLst>
          </a:blip>
          <a:srcRect l="1069" t="22153" r="1184" b="32730"/>
          <a:stretch>
            <a:fillRect/>
          </a:stretch>
        </p:blipFill>
        <p:spPr>
          <a:xfrm>
            <a:off x="1" y="3185183"/>
            <a:ext cx="12192000" cy="3672817"/>
          </a:xfrm>
          <a:prstGeom prst="rect">
            <a:avLst/>
          </a:prstGeom>
        </p:spPr>
      </p:pic>
      <p:sp>
        <p:nvSpPr>
          <p:cNvPr id="7" name="文本框 6"/>
          <p:cNvSpPr txBox="1"/>
          <p:nvPr/>
        </p:nvSpPr>
        <p:spPr>
          <a:xfrm>
            <a:off x="2640012" y="2712088"/>
            <a:ext cx="6911976" cy="1106805"/>
          </a:xfrm>
          <a:prstGeom prst="rect">
            <a:avLst/>
          </a:prstGeom>
          <a:noFill/>
        </p:spPr>
        <p:txBody>
          <a:bodyPr wrap="square">
            <a:spAutoFit/>
          </a:bodyPr>
          <a:lstStyle/>
          <a:p>
            <a:pPr algn="ctr"/>
            <a:r>
              <a:rPr lang="zh-CN" altLang="en-US" sz="6600" b="1" spc="200">
                <a:solidFill>
                  <a:schemeClr val="bg1"/>
                </a:solidFill>
                <a:latin typeface="思源黑体 CN Bold" panose="020B0800000000000000" pitchFamily="34" charset="-122"/>
                <a:ea typeface="思源黑体 CN Medium" panose="020B0600000000000000" charset="-122"/>
                <a:cs typeface="思源黑体 CN Bold" panose="020B0800000000000000" pitchFamily="34" charset="-122"/>
                <a:sym typeface="Arial" panose="020B0604020202020204" pitchFamily="34" charset="0"/>
              </a:rPr>
              <a:t>平台介绍</a:t>
            </a:r>
            <a:endParaRPr lang="en-US" altLang="zh-CN" sz="6600" b="1" spc="200" dirty="0">
              <a:solidFill>
                <a:schemeClr val="bg1"/>
              </a:solidFill>
              <a:latin typeface="思源黑体 CN Bold" panose="020B0800000000000000" pitchFamily="34" charset="-122"/>
              <a:ea typeface="思源黑体 CN Medium" panose="020B0600000000000000" charset="-122"/>
              <a:cs typeface="思源黑体 CN Bold" panose="020B0800000000000000" pitchFamily="34" charset="-122"/>
              <a:sym typeface="Arial" panose="020B0604020202020204" pitchFamily="34" charset="0"/>
            </a:endParaRPr>
          </a:p>
        </p:txBody>
      </p:sp>
      <p:grpSp>
        <p:nvGrpSpPr>
          <p:cNvPr id="13" name="组合 12"/>
          <p:cNvGrpSpPr/>
          <p:nvPr/>
        </p:nvGrpSpPr>
        <p:grpSpPr>
          <a:xfrm>
            <a:off x="4994773" y="1847756"/>
            <a:ext cx="2202454" cy="625791"/>
            <a:chOff x="8180784" y="736479"/>
            <a:chExt cx="1026707" cy="385880"/>
          </a:xfrm>
        </p:grpSpPr>
        <p:sp>
          <p:nvSpPr>
            <p:cNvPr id="14" name="矩形: 圆角 13"/>
            <p:cNvSpPr/>
            <p:nvPr/>
          </p:nvSpPr>
          <p:spPr>
            <a:xfrm>
              <a:off x="8180784" y="740248"/>
              <a:ext cx="1026707" cy="382111"/>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思源黑体 CN Bold" panose="020B0800000000000000" pitchFamily="34" charset="-122"/>
              </a:endParaRPr>
            </a:p>
          </p:txBody>
        </p:sp>
        <p:sp>
          <p:nvSpPr>
            <p:cNvPr id="15" name="文本框 14"/>
            <p:cNvSpPr txBox="1"/>
            <p:nvPr/>
          </p:nvSpPr>
          <p:spPr>
            <a:xfrm>
              <a:off x="8368488" y="736479"/>
              <a:ext cx="653601" cy="359842"/>
            </a:xfrm>
            <a:prstGeom prst="rect">
              <a:avLst/>
            </a:prstGeom>
            <a:noFill/>
          </p:spPr>
          <p:txBody>
            <a:bodyPr wrap="none" rtlCol="0">
              <a:spAutoFit/>
            </a:bodyPr>
            <a:lstStyle/>
            <a:p>
              <a:pPr algn="ctr"/>
              <a:r>
                <a:rPr lang="zh-CN" altLang="en-US" sz="3200" dirty="0">
                  <a:solidFill>
                    <a:schemeClr val="bg1"/>
                  </a:solidFill>
                  <a:latin typeface="思源黑体 CN Medium" panose="020B0600000000000000" charset="-122"/>
                  <a:ea typeface="思源黑体 CN Medium" panose="020B0600000000000000" charset="-122"/>
                  <a:cs typeface="思源黑体 CN Bold" panose="020B0800000000000000" pitchFamily="34" charset="-122"/>
                </a:rPr>
                <a:t>第一章</a:t>
              </a:r>
              <a:endParaRPr lang="zh-CN" altLang="en-US" sz="3200" dirty="0">
                <a:solidFill>
                  <a:schemeClr val="bg1"/>
                </a:solidFill>
                <a:latin typeface="思源黑体 CN Medium" panose="020B0600000000000000" charset="-122"/>
                <a:ea typeface="思源黑体 CN Medium" panose="020B0600000000000000" charset="-122"/>
                <a:cs typeface="思源黑体 CN Bold" panose="020B0800000000000000" pitchFamily="34" charset="-122"/>
              </a:endParaRPr>
            </a:p>
          </p:txBody>
        </p:sp>
      </p:grpSp>
      <p:sp>
        <p:nvSpPr>
          <p:cNvPr id="2" name="文本框 1"/>
          <p:cNvSpPr txBox="1"/>
          <p:nvPr/>
        </p:nvSpPr>
        <p:spPr>
          <a:xfrm>
            <a:off x="4618355" y="4010025"/>
            <a:ext cx="2972435" cy="450850"/>
          </a:xfrm>
          <a:prstGeom prst="rect">
            <a:avLst/>
          </a:prstGeom>
          <a:noFill/>
        </p:spPr>
        <p:txBody>
          <a:bodyPr wrap="square" rtlCol="0" anchor="t">
            <a:spAutoFit/>
          </a:bodyPr>
          <a:p>
            <a:pPr marL="0" indent="0" algn="ctr">
              <a:lnSpc>
                <a:spcPct val="130000"/>
              </a:lnSpc>
              <a:spcBef>
                <a:spcPct val="0"/>
              </a:spcBef>
              <a:spcAft>
                <a:spcPts val="1000"/>
              </a:spcAft>
              <a:buSzTx/>
            </a:pPr>
            <a:endParaRPr lang="zh-CN" altLang="en-US">
              <a:solidFill>
                <a:schemeClr val="bg1"/>
              </a:solidFill>
              <a:ea typeface="思源黑体 CN Medium" panose="020B0600000000000000" charset="-122"/>
              <a:cs typeface="思源黑体 CN Bold" panose="020B0800000000000000" pitchFamily="34" charset="-122"/>
              <a:sym typeface="+mn-ea"/>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sp>
        <p:nvSpPr>
          <p:cNvPr id="10" name="文本框 9"/>
          <p:cNvSpPr txBox="1"/>
          <p:nvPr/>
        </p:nvSpPr>
        <p:spPr>
          <a:xfrm>
            <a:off x="901700" y="148590"/>
            <a:ext cx="5006975"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7.</a:t>
            </a:r>
            <a:r>
              <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服务产品管理</a:t>
            </a:r>
            <a:endParaRPr lang="zh-CN" altLang="en-US"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3" name="文本框 2"/>
          <p:cNvSpPr txBox="1"/>
          <p:nvPr/>
        </p:nvSpPr>
        <p:spPr>
          <a:xfrm>
            <a:off x="515620" y="939165"/>
            <a:ext cx="11161395" cy="694690"/>
          </a:xfrm>
          <a:prstGeom prst="rect">
            <a:avLst/>
          </a:prstGeom>
        </p:spPr>
        <p:txBody>
          <a:bodyPr>
            <a:noAutofit/>
          </a:bodyPr>
          <a:p>
            <a:pPr marL="0" indent="266700" algn="just" defTabSz="266700">
              <a:spcAft>
                <a:spcPct val="0"/>
              </a:spcAft>
            </a:pPr>
            <a:endParaRPr lang="zh-CN" altLang="en-US" sz="1600">
              <a:latin typeface="仿宋_GB2312" panose="02010609030101010101" charset="-122"/>
              <a:ea typeface="仿宋_GB2312" panose="02010609030101010101" charset="-122"/>
            </a:endParaRPr>
          </a:p>
        </p:txBody>
      </p:sp>
      <p:sp>
        <p:nvSpPr>
          <p:cNvPr id="4" name="文本框 3"/>
          <p:cNvSpPr txBox="1"/>
          <p:nvPr/>
        </p:nvSpPr>
        <p:spPr>
          <a:xfrm>
            <a:off x="901065" y="941705"/>
            <a:ext cx="10776585" cy="1026795"/>
          </a:xfrm>
          <a:prstGeom prst="rect">
            <a:avLst/>
          </a:prstGeom>
          <a:noFill/>
        </p:spPr>
        <p:txBody>
          <a:bodyPr wrap="square" rtlCol="0" anchor="t">
            <a:noAutofit/>
          </a:bodyPr>
          <a:p>
            <a:pPr marL="0" indent="266700" algn="just" defTabSz="266700">
              <a:spcAft>
                <a:spcPct val="0"/>
              </a:spcAft>
            </a:pPr>
            <a:r>
              <a:rPr lang="zh-CN">
                <a:latin typeface="微软雅黑" panose="020B0503020204020204" charset="-122"/>
                <a:ea typeface="微软雅黑" panose="020B0503020204020204" charset="-122"/>
                <a:cs typeface="微软雅黑" panose="020B0503020204020204" charset="-122"/>
                <a:sym typeface="+mn-ea"/>
              </a:rPr>
              <a:t>如需浏览不同补贴券的产品，可进入</a:t>
            </a:r>
            <a:r>
              <a:rPr lang="en-US" altLang="zh-CN">
                <a:latin typeface="微软雅黑" panose="020B0503020204020204" charset="-122"/>
                <a:ea typeface="微软雅黑" panose="020B0503020204020204" charset="-122"/>
                <a:cs typeface="微软雅黑" panose="020B0503020204020204" charset="-122"/>
                <a:sym typeface="+mn-ea"/>
              </a:rPr>
              <a:t>“</a:t>
            </a:r>
            <a:r>
              <a:rPr lang="zh-CN" altLang="en-US">
                <a:latin typeface="微软雅黑" panose="020B0503020204020204" charset="-122"/>
                <a:ea typeface="微软雅黑" panose="020B0503020204020204" charset="-122"/>
                <a:cs typeface="微软雅黑" panose="020B0503020204020204" charset="-122"/>
                <a:sym typeface="+mn-ea"/>
              </a:rPr>
              <a:t>通用券服务</a:t>
            </a:r>
            <a:r>
              <a:rPr lang="en-US" altLang="zh-CN">
                <a:latin typeface="微软雅黑" panose="020B0503020204020204" charset="-122"/>
                <a:ea typeface="微软雅黑" panose="020B0503020204020204" charset="-122"/>
                <a:cs typeface="微软雅黑" panose="020B0503020204020204" charset="-122"/>
                <a:sym typeface="+mn-ea"/>
              </a:rPr>
              <a:t>”</a:t>
            </a:r>
            <a:r>
              <a:rPr lang="zh-CN" altLang="en-US">
                <a:latin typeface="微软雅黑" panose="020B0503020204020204" charset="-122"/>
                <a:ea typeface="微软雅黑" panose="020B0503020204020204" charset="-122"/>
                <a:cs typeface="微软雅黑" panose="020B0503020204020204" charset="-122"/>
                <a:sym typeface="+mn-ea"/>
              </a:rPr>
              <a:t>专区或</a:t>
            </a:r>
            <a:r>
              <a:rPr lang="en-US" altLang="zh-CN">
                <a:latin typeface="微软雅黑" panose="020B0503020204020204" charset="-122"/>
                <a:ea typeface="微软雅黑" panose="020B0503020204020204" charset="-122"/>
                <a:cs typeface="微软雅黑" panose="020B0503020204020204" charset="-122"/>
                <a:sym typeface="+mn-ea"/>
              </a:rPr>
              <a:t>“</a:t>
            </a:r>
            <a:r>
              <a:rPr lang="zh-CN" altLang="en-US">
                <a:latin typeface="微软雅黑" panose="020B0503020204020204" charset="-122"/>
                <a:ea typeface="微软雅黑" panose="020B0503020204020204" charset="-122"/>
                <a:cs typeface="微软雅黑" panose="020B0503020204020204" charset="-122"/>
                <a:sym typeface="+mn-ea"/>
              </a:rPr>
              <a:t>设备更新专项券服务</a:t>
            </a:r>
            <a:r>
              <a:rPr lang="en-US" altLang="zh-CN">
                <a:latin typeface="微软雅黑" panose="020B0503020204020204" charset="-122"/>
                <a:ea typeface="微软雅黑" panose="020B0503020204020204" charset="-122"/>
                <a:cs typeface="微软雅黑" panose="020B0503020204020204" charset="-122"/>
                <a:sym typeface="+mn-ea"/>
              </a:rPr>
              <a:t>”</a:t>
            </a:r>
            <a:r>
              <a:rPr lang="zh-CN" altLang="en-US">
                <a:latin typeface="微软雅黑" panose="020B0503020204020204" charset="-122"/>
                <a:ea typeface="微软雅黑" panose="020B0503020204020204" charset="-122"/>
                <a:cs typeface="微软雅黑" panose="020B0503020204020204" charset="-122"/>
                <a:sym typeface="+mn-ea"/>
              </a:rPr>
              <a:t>专区</a:t>
            </a:r>
            <a:r>
              <a:rPr>
                <a:latin typeface="微软雅黑" panose="020B0503020204020204" charset="-122"/>
                <a:ea typeface="微软雅黑" panose="020B0503020204020204" charset="-122"/>
                <a:cs typeface="微软雅黑" panose="020B0503020204020204" charset="-122"/>
                <a:sym typeface="+mn-ea"/>
              </a:rPr>
              <a:t>。</a:t>
            </a:r>
            <a:endParaRPr lang="zh-CN">
              <a:latin typeface="微软雅黑" panose="020B0503020204020204" charset="-122"/>
              <a:ea typeface="微软雅黑" panose="020B0503020204020204" charset="-122"/>
              <a:cs typeface="微软雅黑" panose="020B0503020204020204" charset="-122"/>
              <a:sym typeface="+mn-ea"/>
            </a:endParaRPr>
          </a:p>
        </p:txBody>
      </p:sp>
      <p:pic>
        <p:nvPicPr>
          <p:cNvPr id="5" name="图片 4"/>
          <p:cNvPicPr>
            <a:picLocks noChangeAspect="1"/>
          </p:cNvPicPr>
          <p:nvPr/>
        </p:nvPicPr>
        <p:blipFill>
          <a:blip r:embed="rId1"/>
          <a:stretch>
            <a:fillRect/>
          </a:stretch>
        </p:blipFill>
        <p:spPr>
          <a:xfrm>
            <a:off x="6047105" y="2005330"/>
            <a:ext cx="5941695" cy="3959860"/>
          </a:xfrm>
          <a:prstGeom prst="rect">
            <a:avLst/>
          </a:prstGeom>
        </p:spPr>
      </p:pic>
      <p:pic>
        <p:nvPicPr>
          <p:cNvPr id="7" name="图片 6"/>
          <p:cNvPicPr>
            <a:picLocks noChangeAspect="1"/>
          </p:cNvPicPr>
          <p:nvPr/>
        </p:nvPicPr>
        <p:blipFill>
          <a:blip r:embed="rId2"/>
          <a:stretch>
            <a:fillRect/>
          </a:stretch>
        </p:blipFill>
        <p:spPr>
          <a:xfrm>
            <a:off x="224155" y="2005330"/>
            <a:ext cx="5701665" cy="3582670"/>
          </a:xfrm>
          <a:prstGeom prst="rect">
            <a:avLst/>
          </a:prstGeom>
        </p:spPr>
      </p:pic>
    </p:spTree>
    <p:custDataLst>
      <p:tags r:id="rId3"/>
    </p:custData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sp>
        <p:nvSpPr>
          <p:cNvPr id="10" name="文本框 9"/>
          <p:cNvSpPr txBox="1"/>
          <p:nvPr/>
        </p:nvSpPr>
        <p:spPr>
          <a:xfrm>
            <a:off x="901700" y="148590"/>
            <a:ext cx="5006975"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7.</a:t>
            </a:r>
            <a:r>
              <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服务产品管理</a:t>
            </a:r>
            <a:endParaRPr lang="zh-CN" altLang="en-US"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3" name="文本框 2"/>
          <p:cNvSpPr txBox="1"/>
          <p:nvPr/>
        </p:nvSpPr>
        <p:spPr>
          <a:xfrm>
            <a:off x="515620" y="939165"/>
            <a:ext cx="11161395" cy="694690"/>
          </a:xfrm>
          <a:prstGeom prst="rect">
            <a:avLst/>
          </a:prstGeom>
        </p:spPr>
        <p:txBody>
          <a:bodyPr>
            <a:noAutofit/>
          </a:bodyPr>
          <a:p>
            <a:pPr marL="0" indent="266700" algn="just" defTabSz="266700">
              <a:spcAft>
                <a:spcPct val="0"/>
              </a:spcAft>
            </a:pPr>
            <a:endParaRPr lang="zh-CN" altLang="en-US" sz="1600">
              <a:latin typeface="仿宋_GB2312" panose="02010609030101010101" charset="-122"/>
              <a:ea typeface="仿宋_GB2312" panose="02010609030101010101" charset="-122"/>
            </a:endParaRPr>
          </a:p>
        </p:txBody>
      </p:sp>
      <p:sp>
        <p:nvSpPr>
          <p:cNvPr id="4" name="文本框 3"/>
          <p:cNvSpPr txBox="1"/>
          <p:nvPr/>
        </p:nvSpPr>
        <p:spPr>
          <a:xfrm>
            <a:off x="901065" y="941705"/>
            <a:ext cx="10776585" cy="1026795"/>
          </a:xfrm>
          <a:prstGeom prst="rect">
            <a:avLst/>
          </a:prstGeom>
          <a:noFill/>
        </p:spPr>
        <p:txBody>
          <a:bodyPr wrap="square" rtlCol="0" anchor="t">
            <a:noAutofit/>
          </a:bodyPr>
          <a:p>
            <a:pPr indent="457200" algn="just" defTabSz="266700" fontAlgn="auto">
              <a:lnSpc>
                <a:spcPct val="150000"/>
              </a:lnSpc>
              <a:spcAft>
                <a:spcPct val="0"/>
              </a:spcAft>
              <a:extLst>
                <a:ext uri="{35155182-B16C-46BC-9424-99874614C6A1}">
                  <wpsdc:indentchars xmlns:wpsdc="http://www.wps.cn/officeDocument/2017/drawingmlCustomData" val="200" checksum="59296752"/>
                </a:ext>
              </a:extLst>
            </a:pPr>
            <a:r>
              <a:rPr lang="en-US" altLang="zh-CN" b="1">
                <a:latin typeface="微软雅黑" panose="020B0503020204020204" charset="-122"/>
                <a:ea typeface="微软雅黑" panose="020B0503020204020204" charset="-122"/>
                <a:cs typeface="微软雅黑" panose="020B0503020204020204" charset="-122"/>
                <a:sym typeface="+mn-ea"/>
              </a:rPr>
              <a:t>7.2.2 .</a:t>
            </a:r>
            <a:r>
              <a:rPr lang="zh-CN" altLang="en-US" b="1">
                <a:latin typeface="微软雅黑" panose="020B0503020204020204" charset="-122"/>
                <a:ea typeface="微软雅黑" panose="020B0503020204020204" charset="-122"/>
                <a:cs typeface="微软雅黑" panose="020B0503020204020204" charset="-122"/>
                <a:sym typeface="+mn-ea"/>
              </a:rPr>
              <a:t>服务产品下架</a:t>
            </a:r>
            <a:endParaRPr lang="zh-CN" altLang="en-US" b="1">
              <a:latin typeface="微软雅黑" panose="020B0503020204020204" charset="-122"/>
              <a:ea typeface="微软雅黑" panose="020B0503020204020204" charset="-122"/>
              <a:cs typeface="微软雅黑" panose="020B0503020204020204" charset="-122"/>
            </a:endParaRPr>
          </a:p>
          <a:p>
            <a:pPr indent="457200" algn="just" defTabSz="266700" fontAlgn="auto">
              <a:lnSpc>
                <a:spcPct val="150000"/>
              </a:lnSpc>
              <a:spcAft>
                <a:spcPct val="0"/>
              </a:spcAft>
              <a:extLst>
                <a:ext uri="{35155182-B16C-46BC-9424-99874614C6A1}">
                  <wpsdc:indentchars xmlns:wpsdc="http://www.wps.cn/officeDocument/2017/drawingmlCustomData" val="200" checksum="59296752"/>
                </a:ext>
              </a:extLst>
            </a:pPr>
            <a:r>
              <a:rPr lang="zh-CN" altLang="en-US">
                <a:latin typeface="微软雅黑" panose="020B0503020204020204" charset="-122"/>
                <a:ea typeface="微软雅黑" panose="020B0503020204020204" charset="-122"/>
                <a:cs typeface="微软雅黑" panose="020B0503020204020204" charset="-122"/>
                <a:sym typeface="+mn-ea"/>
              </a:rPr>
              <a:t>点击“服务产品管理”进入我的服务产品页面，若不想再提供此服务产品时可进行下架。点击“下架”提示：下架成功，审核状态变为“未提交”，产品状态变为“下架”。下架后的服务产品可重新进行“编辑”，然后再次申请上架产品。</a:t>
            </a:r>
            <a:endParaRPr lang="zh-CN">
              <a:latin typeface="微软雅黑" panose="020B0503020204020204" charset="-122"/>
              <a:ea typeface="微软雅黑" panose="020B0503020204020204" charset="-122"/>
              <a:cs typeface="微软雅黑" panose="020B0503020204020204" charset="-122"/>
              <a:sym typeface="+mn-ea"/>
            </a:endParaRPr>
          </a:p>
        </p:txBody>
      </p:sp>
      <p:pic>
        <p:nvPicPr>
          <p:cNvPr id="2" name="图片 1"/>
          <p:cNvPicPr>
            <a:picLocks noChangeAspect="1"/>
          </p:cNvPicPr>
          <p:nvPr/>
        </p:nvPicPr>
        <p:blipFill>
          <a:blip r:embed="rId1"/>
          <a:srcRect t="18934"/>
          <a:stretch>
            <a:fillRect/>
          </a:stretch>
        </p:blipFill>
        <p:spPr>
          <a:xfrm>
            <a:off x="1675765" y="2599690"/>
            <a:ext cx="8480425" cy="4002405"/>
          </a:xfrm>
          <a:prstGeom prst="rect">
            <a:avLst/>
          </a:prstGeom>
        </p:spPr>
      </p:pic>
    </p:spTree>
    <p:custDataLst>
      <p:tags r:id="rId2"/>
    </p:custData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sp>
        <p:nvSpPr>
          <p:cNvPr id="10" name="文本框 9"/>
          <p:cNvSpPr txBox="1"/>
          <p:nvPr/>
        </p:nvSpPr>
        <p:spPr>
          <a:xfrm>
            <a:off x="901700" y="148590"/>
            <a:ext cx="5006975"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7.</a:t>
            </a:r>
            <a:r>
              <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服务产品管理</a:t>
            </a:r>
            <a:endParaRPr lang="zh-CN" altLang="en-US"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3" name="文本框 2"/>
          <p:cNvSpPr txBox="1"/>
          <p:nvPr/>
        </p:nvSpPr>
        <p:spPr>
          <a:xfrm>
            <a:off x="515620" y="939165"/>
            <a:ext cx="11161395" cy="694690"/>
          </a:xfrm>
          <a:prstGeom prst="rect">
            <a:avLst/>
          </a:prstGeom>
        </p:spPr>
        <p:txBody>
          <a:bodyPr>
            <a:noAutofit/>
          </a:bodyPr>
          <a:p>
            <a:pPr marL="0" indent="266700" algn="just" defTabSz="266700">
              <a:spcAft>
                <a:spcPct val="0"/>
              </a:spcAft>
            </a:pPr>
            <a:endParaRPr lang="zh-CN" altLang="en-US" sz="1600">
              <a:latin typeface="仿宋_GB2312" panose="02010609030101010101" charset="-122"/>
              <a:ea typeface="仿宋_GB2312" panose="02010609030101010101" charset="-122"/>
            </a:endParaRPr>
          </a:p>
        </p:txBody>
      </p:sp>
      <p:sp>
        <p:nvSpPr>
          <p:cNvPr id="4" name="文本框 3"/>
          <p:cNvSpPr txBox="1"/>
          <p:nvPr/>
        </p:nvSpPr>
        <p:spPr>
          <a:xfrm>
            <a:off x="901065" y="941705"/>
            <a:ext cx="10776585" cy="1026795"/>
          </a:xfrm>
          <a:prstGeom prst="rect">
            <a:avLst/>
          </a:prstGeom>
          <a:noFill/>
        </p:spPr>
        <p:txBody>
          <a:bodyPr wrap="square" rtlCol="0" anchor="t">
            <a:noAutofit/>
          </a:bodyPr>
          <a:p>
            <a:pPr indent="457200" algn="just" defTabSz="266700" fontAlgn="auto">
              <a:lnSpc>
                <a:spcPct val="150000"/>
              </a:lnSpc>
              <a:spcAft>
                <a:spcPct val="0"/>
              </a:spcAft>
              <a:extLst>
                <a:ext uri="{35155182-B16C-46BC-9424-99874614C6A1}">
                  <wpsdc:indentchars xmlns:wpsdc="http://www.wps.cn/officeDocument/2017/drawingmlCustomData" val="200" checksum="59296752"/>
                </a:ext>
              </a:extLst>
            </a:pPr>
            <a:r>
              <a:rPr lang="en-US" altLang="zh-CN" b="1">
                <a:latin typeface="微软雅黑" panose="020B0503020204020204" charset="-122"/>
                <a:ea typeface="微软雅黑" panose="020B0503020204020204" charset="-122"/>
                <a:cs typeface="微软雅黑" panose="020B0503020204020204" charset="-122"/>
                <a:sym typeface="+mn-ea"/>
              </a:rPr>
              <a:t>7</a:t>
            </a:r>
            <a:r>
              <a:rPr lang="zh-CN" altLang="en-US" b="1">
                <a:latin typeface="微软雅黑" panose="020B0503020204020204" charset="-122"/>
                <a:ea typeface="微软雅黑" panose="020B0503020204020204" charset="-122"/>
                <a:cs typeface="微软雅黑" panose="020B0503020204020204" charset="-122"/>
                <a:sym typeface="+mn-ea"/>
              </a:rPr>
              <a:t>.2.3.服务产品申请审核不通过</a:t>
            </a:r>
            <a:endParaRPr lang="zh-CN" altLang="en-US" b="1">
              <a:latin typeface="微软雅黑" panose="020B0503020204020204" charset="-122"/>
              <a:ea typeface="微软雅黑" panose="020B0503020204020204" charset="-122"/>
              <a:cs typeface="微软雅黑" panose="020B0503020204020204" charset="-122"/>
            </a:endParaRPr>
          </a:p>
          <a:p>
            <a:pPr indent="457200" algn="just" defTabSz="266700" fontAlgn="auto">
              <a:lnSpc>
                <a:spcPct val="150000"/>
              </a:lnSpc>
              <a:spcAft>
                <a:spcPct val="0"/>
              </a:spcAft>
              <a:extLst>
                <a:ext uri="{35155182-B16C-46BC-9424-99874614C6A1}">
                  <wpsdc:indentchars xmlns:wpsdc="http://www.wps.cn/officeDocument/2017/drawingmlCustomData" val="200" checksum="59296752"/>
                </a:ext>
              </a:extLst>
            </a:pPr>
            <a:r>
              <a:rPr lang="zh-CN" altLang="en-US">
                <a:latin typeface="微软雅黑" panose="020B0503020204020204" charset="-122"/>
                <a:ea typeface="微软雅黑" panose="020B0503020204020204" charset="-122"/>
                <a:cs typeface="微软雅黑" panose="020B0503020204020204" charset="-122"/>
                <a:sym typeface="+mn-ea"/>
              </a:rPr>
              <a:t>点击“服务产品管理”进入我的服务产品页面，在列表可以看到申请上架审核不通过的服务产品。</a:t>
            </a:r>
            <a:endParaRPr lang="zh-CN">
              <a:latin typeface="微软雅黑" panose="020B0503020204020204" charset="-122"/>
              <a:ea typeface="微软雅黑" panose="020B0503020204020204" charset="-122"/>
              <a:cs typeface="微软雅黑" panose="020B0503020204020204" charset="-122"/>
              <a:sym typeface="+mn-ea"/>
            </a:endParaRPr>
          </a:p>
        </p:txBody>
      </p:sp>
      <p:pic>
        <p:nvPicPr>
          <p:cNvPr id="27" name="图片 17"/>
          <p:cNvPicPr>
            <a:picLocks noChangeAspect="1"/>
          </p:cNvPicPr>
          <p:nvPr/>
        </p:nvPicPr>
        <p:blipFill>
          <a:blip r:embed="rId1"/>
          <a:stretch>
            <a:fillRect/>
          </a:stretch>
        </p:blipFill>
        <p:spPr>
          <a:xfrm>
            <a:off x="1539240" y="1968500"/>
            <a:ext cx="9431020" cy="4711065"/>
          </a:xfrm>
          <a:prstGeom prst="rect">
            <a:avLst/>
          </a:prstGeom>
          <a:noFill/>
          <a:ln>
            <a:noFill/>
          </a:ln>
        </p:spPr>
      </p:pic>
    </p:spTree>
    <p:custDataLst>
      <p:tags r:id="rId2"/>
    </p:custData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sp>
        <p:nvSpPr>
          <p:cNvPr id="10" name="文本框 9"/>
          <p:cNvSpPr txBox="1"/>
          <p:nvPr/>
        </p:nvSpPr>
        <p:spPr>
          <a:xfrm>
            <a:off x="901700" y="148590"/>
            <a:ext cx="5006975"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7.</a:t>
            </a:r>
            <a:r>
              <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服务产品管理</a:t>
            </a:r>
            <a:endParaRPr lang="zh-CN" altLang="en-US"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3" name="文本框 2"/>
          <p:cNvSpPr txBox="1"/>
          <p:nvPr/>
        </p:nvSpPr>
        <p:spPr>
          <a:xfrm>
            <a:off x="515620" y="939165"/>
            <a:ext cx="11161395" cy="694690"/>
          </a:xfrm>
          <a:prstGeom prst="rect">
            <a:avLst/>
          </a:prstGeom>
        </p:spPr>
        <p:txBody>
          <a:bodyPr>
            <a:noAutofit/>
          </a:bodyPr>
          <a:p>
            <a:pPr marL="0" indent="266700" algn="just" defTabSz="266700">
              <a:spcAft>
                <a:spcPct val="0"/>
              </a:spcAft>
            </a:pPr>
            <a:endParaRPr lang="zh-CN" altLang="en-US" sz="1600">
              <a:latin typeface="仿宋_GB2312" panose="02010609030101010101" charset="-122"/>
              <a:ea typeface="仿宋_GB2312" panose="02010609030101010101" charset="-122"/>
            </a:endParaRPr>
          </a:p>
        </p:txBody>
      </p:sp>
      <p:sp>
        <p:nvSpPr>
          <p:cNvPr id="4" name="文本框 3"/>
          <p:cNvSpPr txBox="1"/>
          <p:nvPr/>
        </p:nvSpPr>
        <p:spPr>
          <a:xfrm>
            <a:off x="901065" y="941705"/>
            <a:ext cx="10776585" cy="1026795"/>
          </a:xfrm>
          <a:prstGeom prst="rect">
            <a:avLst/>
          </a:prstGeom>
          <a:noFill/>
        </p:spPr>
        <p:txBody>
          <a:bodyPr wrap="square" rtlCol="0" anchor="t">
            <a:noAutofit/>
          </a:bodyPr>
          <a:p>
            <a:pPr indent="266700" algn="just" defTabSz="266700" fontAlgn="auto">
              <a:lnSpc>
                <a:spcPct val="150000"/>
              </a:lnSpc>
              <a:spcAft>
                <a:spcPct val="0"/>
              </a:spcAft>
            </a:pPr>
            <a:r>
              <a:rPr lang="en-US" altLang="zh-CN" b="1">
                <a:latin typeface="微软雅黑" panose="020B0503020204020204" charset="-122"/>
                <a:ea typeface="微软雅黑" panose="020B0503020204020204" charset="-122"/>
                <a:cs typeface="微软雅黑" panose="020B0503020204020204" charset="-122"/>
                <a:sym typeface="+mn-ea"/>
              </a:rPr>
              <a:t>7.3  我的服务订单</a:t>
            </a:r>
            <a:endParaRPr lang="en-US" altLang="zh-CN" b="1">
              <a:latin typeface="微软雅黑" panose="020B0503020204020204" charset="-122"/>
              <a:ea typeface="微软雅黑" panose="020B0503020204020204" charset="-122"/>
              <a:cs typeface="微软雅黑" panose="020B0503020204020204" charset="-122"/>
            </a:endParaRPr>
          </a:p>
          <a:p>
            <a:pPr indent="266700" algn="just" defTabSz="266700" fontAlgn="auto">
              <a:lnSpc>
                <a:spcPct val="150000"/>
              </a:lnSpc>
              <a:spcAft>
                <a:spcPct val="0"/>
              </a:spcAft>
            </a:pPr>
            <a:r>
              <a:rPr lang="zh-CN" altLang="en-US">
                <a:latin typeface="微软雅黑" panose="020B0503020204020204" charset="-122"/>
                <a:ea typeface="微软雅黑" panose="020B0503020204020204" charset="-122"/>
                <a:cs typeface="微软雅黑" panose="020B0503020204020204" charset="-122"/>
                <a:sym typeface="+mn-ea"/>
              </a:rPr>
              <a:t>进入我的服务订单页面，展示企业申请服务的产品订单。</a:t>
            </a:r>
            <a:endParaRPr lang="zh-CN">
              <a:latin typeface="微软雅黑" panose="020B0503020204020204" charset="-122"/>
              <a:ea typeface="微软雅黑" panose="020B0503020204020204" charset="-122"/>
              <a:cs typeface="微软雅黑" panose="020B0503020204020204" charset="-122"/>
              <a:sym typeface="+mn-ea"/>
            </a:endParaRPr>
          </a:p>
        </p:txBody>
      </p:sp>
      <p:pic>
        <p:nvPicPr>
          <p:cNvPr id="2" name="图片 1"/>
          <p:cNvPicPr>
            <a:picLocks noChangeAspect="1"/>
          </p:cNvPicPr>
          <p:nvPr/>
        </p:nvPicPr>
        <p:blipFill>
          <a:blip r:embed="rId1"/>
          <a:stretch>
            <a:fillRect/>
          </a:stretch>
        </p:blipFill>
        <p:spPr>
          <a:xfrm>
            <a:off x="1764665" y="1932940"/>
            <a:ext cx="8413200" cy="4859667"/>
          </a:xfrm>
          <a:prstGeom prst="rect">
            <a:avLst/>
          </a:prstGeom>
        </p:spPr>
      </p:pic>
    </p:spTree>
    <p:custDataLst>
      <p:tags r:id="rId2"/>
    </p:custData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sp>
        <p:nvSpPr>
          <p:cNvPr id="10" name="文本框 9"/>
          <p:cNvSpPr txBox="1"/>
          <p:nvPr/>
        </p:nvSpPr>
        <p:spPr>
          <a:xfrm>
            <a:off x="901700" y="148590"/>
            <a:ext cx="5006975"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7.</a:t>
            </a:r>
            <a:r>
              <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服务产品管理</a:t>
            </a:r>
            <a:endParaRPr lang="zh-CN" altLang="en-US"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3" name="文本框 2"/>
          <p:cNvSpPr txBox="1"/>
          <p:nvPr/>
        </p:nvSpPr>
        <p:spPr>
          <a:xfrm>
            <a:off x="515620" y="939165"/>
            <a:ext cx="11161395" cy="694690"/>
          </a:xfrm>
          <a:prstGeom prst="rect">
            <a:avLst/>
          </a:prstGeom>
        </p:spPr>
        <p:txBody>
          <a:bodyPr>
            <a:noAutofit/>
          </a:bodyPr>
          <a:p>
            <a:pPr marL="0" indent="266700" algn="just" defTabSz="266700">
              <a:spcAft>
                <a:spcPct val="0"/>
              </a:spcAft>
            </a:pPr>
            <a:endParaRPr lang="zh-CN" altLang="en-US" sz="1600">
              <a:latin typeface="仿宋_GB2312" panose="02010609030101010101" charset="-122"/>
              <a:ea typeface="仿宋_GB2312" panose="02010609030101010101" charset="-122"/>
            </a:endParaRPr>
          </a:p>
        </p:txBody>
      </p:sp>
      <p:sp>
        <p:nvSpPr>
          <p:cNvPr id="4" name="文本框 3"/>
          <p:cNvSpPr txBox="1"/>
          <p:nvPr/>
        </p:nvSpPr>
        <p:spPr>
          <a:xfrm>
            <a:off x="901065" y="941705"/>
            <a:ext cx="10776585" cy="1026795"/>
          </a:xfrm>
          <a:prstGeom prst="rect">
            <a:avLst/>
          </a:prstGeom>
          <a:noFill/>
        </p:spPr>
        <p:txBody>
          <a:bodyPr wrap="square" rtlCol="0" anchor="t">
            <a:noAutofit/>
          </a:bodyPr>
          <a:p>
            <a:pPr indent="266700" algn="just" defTabSz="266700" fontAlgn="auto">
              <a:lnSpc>
                <a:spcPct val="150000"/>
              </a:lnSpc>
              <a:spcAft>
                <a:spcPct val="0"/>
              </a:spcAft>
            </a:pPr>
            <a:r>
              <a:rPr lang="en-US" b="1">
                <a:latin typeface="微软雅黑" panose="020B0503020204020204" charset="-122"/>
                <a:ea typeface="微软雅黑" panose="020B0503020204020204" charset="-122"/>
                <a:cs typeface="微软雅黑" panose="020B0503020204020204" charset="-122"/>
                <a:sym typeface="+mn-ea"/>
              </a:rPr>
              <a:t>7.1  </a:t>
            </a:r>
            <a:r>
              <a:rPr lang="zh-CN" altLang="en-US" b="1">
                <a:latin typeface="微软雅黑" panose="020B0503020204020204" charset="-122"/>
                <a:ea typeface="微软雅黑" panose="020B0503020204020204" charset="-122"/>
                <a:cs typeface="微软雅黑" panose="020B0503020204020204" charset="-122"/>
                <a:sym typeface="+mn-ea"/>
              </a:rPr>
              <a:t>企业签章制作</a:t>
            </a:r>
            <a:endParaRPr lang="zh-CN" altLang="en-US" b="1">
              <a:latin typeface="微软雅黑" panose="020B0503020204020204" charset="-122"/>
              <a:ea typeface="微软雅黑" panose="020B0503020204020204" charset="-122"/>
              <a:cs typeface="微软雅黑" panose="020B0503020204020204" charset="-122"/>
            </a:endParaRPr>
          </a:p>
          <a:p>
            <a:pPr indent="266700" algn="just" defTabSz="266700" fontAlgn="auto">
              <a:lnSpc>
                <a:spcPct val="150000"/>
              </a:lnSpc>
              <a:spcAft>
                <a:spcPct val="0"/>
              </a:spcAft>
            </a:pPr>
            <a:r>
              <a:rPr lang="zh-CN">
                <a:latin typeface="微软雅黑" panose="020B0503020204020204" charset="-122"/>
                <a:ea typeface="微软雅黑" panose="020B0503020204020204" charset="-122"/>
                <a:cs typeface="微软雅黑" panose="020B0503020204020204" charset="-122"/>
                <a:sym typeface="+mn-ea"/>
              </a:rPr>
              <a:t>企业在购买服务商的服务订单前，需先在</a:t>
            </a:r>
            <a:r>
              <a:rPr lang="en-US" altLang="zh-CN">
                <a:latin typeface="微软雅黑" panose="020B0503020204020204" charset="-122"/>
                <a:ea typeface="微软雅黑" panose="020B0503020204020204" charset="-122"/>
                <a:cs typeface="微软雅黑" panose="020B0503020204020204" charset="-122"/>
                <a:sym typeface="+mn-ea"/>
              </a:rPr>
              <a:t>“</a:t>
            </a:r>
            <a:r>
              <a:rPr lang="zh-CN" altLang="en-US">
                <a:latin typeface="微软雅黑" panose="020B0503020204020204" charset="-122"/>
                <a:ea typeface="微软雅黑" panose="020B0503020204020204" charset="-122"/>
                <a:cs typeface="微软雅黑" panose="020B0503020204020204" charset="-122"/>
                <a:sym typeface="+mn-ea"/>
              </a:rPr>
              <a:t>桂在益企</a:t>
            </a:r>
            <a:r>
              <a:rPr lang="en-US" altLang="zh-CN">
                <a:latin typeface="微软雅黑" panose="020B0503020204020204" charset="-122"/>
                <a:ea typeface="微软雅黑" panose="020B0503020204020204" charset="-122"/>
                <a:cs typeface="微软雅黑" panose="020B0503020204020204" charset="-122"/>
                <a:sym typeface="+mn-ea"/>
              </a:rPr>
              <a:t>”</a:t>
            </a:r>
            <a:r>
              <a:rPr lang="zh-CN" altLang="en-US">
                <a:latin typeface="微软雅黑" panose="020B0503020204020204" charset="-122"/>
                <a:ea typeface="微软雅黑" panose="020B0503020204020204" charset="-122"/>
                <a:cs typeface="微软雅黑" panose="020B0503020204020204" charset="-122"/>
                <a:sym typeface="+mn-ea"/>
              </a:rPr>
              <a:t>微信小程序，制作用于订单合同签订的企业签章，制作完成后可根据企业需求，自行购买所需的服务产品。（企业签章用于签订购买产品的服务订单合同）</a:t>
            </a:r>
            <a:endParaRPr lang="zh-CN">
              <a:latin typeface="微软雅黑" panose="020B0503020204020204" charset="-122"/>
              <a:ea typeface="微软雅黑" panose="020B0503020204020204" charset="-122"/>
              <a:cs typeface="微软雅黑" panose="020B0503020204020204" charset="-122"/>
              <a:sym typeface="+mn-ea"/>
            </a:endParaRPr>
          </a:p>
        </p:txBody>
      </p:sp>
      <p:pic>
        <p:nvPicPr>
          <p:cNvPr id="5" name="图片 4" descr="51a355f3a6a4111c2a2df8d34a40152"/>
          <p:cNvPicPr>
            <a:picLocks noChangeAspect="1"/>
          </p:cNvPicPr>
          <p:nvPr/>
        </p:nvPicPr>
        <p:blipFill>
          <a:blip r:embed="rId1"/>
          <a:stretch>
            <a:fillRect/>
          </a:stretch>
        </p:blipFill>
        <p:spPr>
          <a:xfrm>
            <a:off x="1031240" y="2804795"/>
            <a:ext cx="2796540" cy="2583180"/>
          </a:xfrm>
          <a:prstGeom prst="rect">
            <a:avLst/>
          </a:prstGeom>
        </p:spPr>
      </p:pic>
      <p:pic>
        <p:nvPicPr>
          <p:cNvPr id="6" name="图片 5"/>
          <p:cNvPicPr>
            <a:picLocks noChangeAspect="1"/>
          </p:cNvPicPr>
          <p:nvPr/>
        </p:nvPicPr>
        <p:blipFill>
          <a:blip r:embed="rId2"/>
          <a:stretch>
            <a:fillRect/>
          </a:stretch>
        </p:blipFill>
        <p:spPr>
          <a:xfrm>
            <a:off x="4298315" y="2804795"/>
            <a:ext cx="6837045" cy="2583815"/>
          </a:xfrm>
          <a:prstGeom prst="rect">
            <a:avLst/>
          </a:prstGeom>
        </p:spPr>
      </p:pic>
    </p:spTree>
    <p:custDataLst>
      <p:tags r:id="rId3"/>
    </p:custData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sp>
        <p:nvSpPr>
          <p:cNvPr id="10" name="文本框 9"/>
          <p:cNvSpPr txBox="1"/>
          <p:nvPr/>
        </p:nvSpPr>
        <p:spPr>
          <a:xfrm>
            <a:off x="901700" y="148590"/>
            <a:ext cx="6042660"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7.</a:t>
            </a:r>
            <a:r>
              <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服务产品管理</a:t>
            </a:r>
            <a:endPar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3" name="文本框 2"/>
          <p:cNvSpPr txBox="1"/>
          <p:nvPr/>
        </p:nvSpPr>
        <p:spPr>
          <a:xfrm>
            <a:off x="363855" y="819785"/>
            <a:ext cx="11161395" cy="1564005"/>
          </a:xfrm>
          <a:prstGeom prst="rect">
            <a:avLst/>
          </a:prstGeom>
        </p:spPr>
        <p:txBody>
          <a:bodyPr>
            <a:noAutofit/>
          </a:bodyPr>
          <a:p>
            <a:pPr indent="266700" algn="just" defTabSz="266700" fontAlgn="auto">
              <a:lnSpc>
                <a:spcPct val="150000"/>
              </a:lnSpc>
              <a:spcAft>
                <a:spcPct val="0"/>
              </a:spcAft>
            </a:pPr>
            <a:r>
              <a:rPr lang="zh-CN">
                <a:latin typeface="微软雅黑" panose="020B0503020204020204" charset="-122"/>
                <a:ea typeface="微软雅黑" panose="020B0503020204020204" charset="-122"/>
                <a:cs typeface="微软雅黑" panose="020B0503020204020204" charset="-122"/>
              </a:rPr>
              <a:t>登录方式</a:t>
            </a:r>
            <a:r>
              <a:rPr lang="en-US" altLang="zh-CN">
                <a:latin typeface="微软雅黑" panose="020B0503020204020204" charset="-122"/>
                <a:ea typeface="微软雅黑" panose="020B0503020204020204" charset="-122"/>
                <a:cs typeface="微软雅黑" panose="020B0503020204020204" charset="-122"/>
              </a:rPr>
              <a:t>1</a:t>
            </a:r>
            <a:r>
              <a:rPr lang="zh-CN" altLang="en-US">
                <a:latin typeface="微软雅黑" panose="020B0503020204020204" charset="-122"/>
                <a:ea typeface="微软雅黑" panose="020B0503020204020204" charset="-122"/>
                <a:cs typeface="微软雅黑" panose="020B0503020204020204" charset="-122"/>
              </a:rPr>
              <a:t>：进入</a:t>
            </a:r>
            <a:r>
              <a:rPr lang="en-US" altLang="zh-CN">
                <a:latin typeface="微软雅黑" panose="020B0503020204020204" charset="-122"/>
                <a:ea typeface="微软雅黑" panose="020B0503020204020204" charset="-122"/>
                <a:cs typeface="微软雅黑" panose="020B0503020204020204" charset="-122"/>
              </a:rPr>
              <a:t>“</a:t>
            </a:r>
            <a:r>
              <a:rPr lang="zh-CN" altLang="en-US">
                <a:latin typeface="微软雅黑" panose="020B0503020204020204" charset="-122"/>
                <a:ea typeface="微软雅黑" panose="020B0503020204020204" charset="-122"/>
                <a:cs typeface="微软雅黑" panose="020B0503020204020204" charset="-122"/>
              </a:rPr>
              <a:t>桂在益企</a:t>
            </a:r>
            <a:r>
              <a:rPr lang="en-US" altLang="zh-CN">
                <a:latin typeface="微软雅黑" panose="020B0503020204020204" charset="-122"/>
                <a:ea typeface="微软雅黑" panose="020B0503020204020204" charset="-122"/>
                <a:cs typeface="微软雅黑" panose="020B0503020204020204" charset="-122"/>
              </a:rPr>
              <a:t>”</a:t>
            </a:r>
            <a:r>
              <a:rPr lang="zh-CN" altLang="en-US">
                <a:latin typeface="微软雅黑" panose="020B0503020204020204" charset="-122"/>
                <a:ea typeface="微软雅黑" panose="020B0503020204020204" charset="-122"/>
                <a:cs typeface="微软雅黑" panose="020B0503020204020204" charset="-122"/>
              </a:rPr>
              <a:t>小程序，</a:t>
            </a:r>
            <a:r>
              <a:rPr>
                <a:latin typeface="微软雅黑" panose="020B0503020204020204" charset="-122"/>
                <a:ea typeface="微软雅黑" panose="020B0503020204020204" charset="-122"/>
                <a:cs typeface="微软雅黑" panose="020B0503020204020204" charset="-122"/>
              </a:rPr>
              <a:t>点击进入“我的”页面，再点击上方的“登录/注册”进入登录页面，</a:t>
            </a:r>
            <a:r>
              <a:rPr lang="zh-CN">
                <a:latin typeface="微软雅黑" panose="020B0503020204020204" charset="-122"/>
                <a:ea typeface="微软雅黑" panose="020B0503020204020204" charset="-122"/>
                <a:cs typeface="微软雅黑" panose="020B0503020204020204" charset="-122"/>
              </a:rPr>
              <a:t>若微信绑定的手机号与网页端注册的手机号一致，则推荐使用手机号快捷</a:t>
            </a:r>
            <a:r>
              <a:rPr lang="zh-CN">
                <a:latin typeface="微软雅黑" panose="020B0503020204020204" charset="-122"/>
                <a:ea typeface="微软雅黑" panose="020B0503020204020204" charset="-122"/>
                <a:cs typeface="微软雅黑" panose="020B0503020204020204" charset="-122"/>
              </a:rPr>
              <a:t>登录。</a:t>
            </a:r>
            <a:endParaRPr lang="zh-CN">
              <a:latin typeface="微软雅黑" panose="020B0503020204020204" charset="-122"/>
              <a:ea typeface="微软雅黑" panose="020B0503020204020204" charset="-122"/>
              <a:cs typeface="微软雅黑" panose="020B0503020204020204" charset="-122"/>
            </a:endParaRPr>
          </a:p>
        </p:txBody>
      </p:sp>
      <p:pic>
        <p:nvPicPr>
          <p:cNvPr id="4" name="图片 1"/>
          <p:cNvPicPr>
            <a:picLocks noChangeAspect="1"/>
          </p:cNvPicPr>
          <p:nvPr/>
        </p:nvPicPr>
        <p:blipFill>
          <a:blip r:embed="rId1"/>
          <a:stretch>
            <a:fillRect/>
          </a:stretch>
        </p:blipFill>
        <p:spPr>
          <a:xfrm>
            <a:off x="2201545" y="1699260"/>
            <a:ext cx="2654935" cy="5133340"/>
          </a:xfrm>
          <a:prstGeom prst="rect">
            <a:avLst/>
          </a:prstGeom>
          <a:noFill/>
          <a:ln>
            <a:noFill/>
          </a:ln>
        </p:spPr>
      </p:pic>
      <p:pic>
        <p:nvPicPr>
          <p:cNvPr id="5" name="图片 4" descr="7e1bdce399e15b7a826e2b6516be1e0"/>
          <p:cNvPicPr>
            <a:picLocks noChangeAspect="1"/>
          </p:cNvPicPr>
          <p:nvPr/>
        </p:nvPicPr>
        <p:blipFill>
          <a:blip r:embed="rId2"/>
          <a:stretch>
            <a:fillRect/>
          </a:stretch>
        </p:blipFill>
        <p:spPr>
          <a:xfrm>
            <a:off x="6499225" y="1699260"/>
            <a:ext cx="2633980" cy="5092700"/>
          </a:xfrm>
          <a:prstGeom prst="rect">
            <a:avLst/>
          </a:prstGeom>
        </p:spPr>
      </p:pic>
      <p:pic>
        <p:nvPicPr>
          <p:cNvPr id="7" name="图片 6"/>
          <p:cNvPicPr>
            <a:picLocks noChangeAspect="1"/>
          </p:cNvPicPr>
          <p:nvPr/>
        </p:nvPicPr>
        <p:blipFill>
          <a:blip r:embed="rId3"/>
          <a:stretch>
            <a:fillRect/>
          </a:stretch>
        </p:blipFill>
        <p:spPr>
          <a:xfrm>
            <a:off x="6745605" y="2696210"/>
            <a:ext cx="1800000" cy="334198"/>
          </a:xfrm>
          <a:prstGeom prst="rect">
            <a:avLst/>
          </a:prstGeom>
        </p:spPr>
      </p:pic>
    </p:spTree>
    <p:custDataLst>
      <p:tags r:id="rId4"/>
    </p:custData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sp>
        <p:nvSpPr>
          <p:cNvPr id="10" name="文本框 9"/>
          <p:cNvSpPr txBox="1"/>
          <p:nvPr/>
        </p:nvSpPr>
        <p:spPr>
          <a:xfrm>
            <a:off x="901700" y="148590"/>
            <a:ext cx="6042660"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7.</a:t>
            </a:r>
            <a:r>
              <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服务产品管理</a:t>
            </a:r>
            <a:endPar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3" name="文本框 2"/>
          <p:cNvSpPr txBox="1"/>
          <p:nvPr/>
        </p:nvSpPr>
        <p:spPr>
          <a:xfrm>
            <a:off x="363855" y="819785"/>
            <a:ext cx="11161395" cy="1564005"/>
          </a:xfrm>
          <a:prstGeom prst="rect">
            <a:avLst/>
          </a:prstGeom>
        </p:spPr>
        <p:txBody>
          <a:bodyPr>
            <a:noAutofit/>
          </a:bodyPr>
          <a:p>
            <a:pPr indent="266700" algn="just" defTabSz="266700" fontAlgn="auto">
              <a:lnSpc>
                <a:spcPct val="150000"/>
              </a:lnSpc>
              <a:spcAft>
                <a:spcPct val="0"/>
              </a:spcAft>
            </a:pPr>
            <a:r>
              <a:rPr lang="zh-CN">
                <a:latin typeface="微软雅黑" panose="020B0503020204020204" charset="-122"/>
                <a:ea typeface="微软雅黑" panose="020B0503020204020204" charset="-122"/>
                <a:cs typeface="微软雅黑" panose="020B0503020204020204" charset="-122"/>
              </a:rPr>
              <a:t>登录方式</a:t>
            </a:r>
            <a:r>
              <a:rPr lang="en-US" altLang="zh-CN">
                <a:latin typeface="微软雅黑" panose="020B0503020204020204" charset="-122"/>
                <a:ea typeface="微软雅黑" panose="020B0503020204020204" charset="-122"/>
                <a:cs typeface="微软雅黑" panose="020B0503020204020204" charset="-122"/>
              </a:rPr>
              <a:t>2</a:t>
            </a:r>
            <a:r>
              <a:rPr lang="zh-CN" altLang="en-US">
                <a:latin typeface="微软雅黑" panose="020B0503020204020204" charset="-122"/>
                <a:ea typeface="微软雅黑" panose="020B0503020204020204" charset="-122"/>
                <a:cs typeface="微软雅黑" panose="020B0503020204020204" charset="-122"/>
              </a:rPr>
              <a:t>：</a:t>
            </a:r>
            <a:r>
              <a:rPr lang="zh-CN" altLang="en-US">
                <a:latin typeface="微软雅黑" panose="020B0503020204020204" charset="-122"/>
                <a:ea typeface="微软雅黑" panose="020B0503020204020204" charset="-122"/>
                <a:cs typeface="微软雅黑" panose="020B0503020204020204" charset="-122"/>
                <a:sym typeface="+mn-ea"/>
              </a:rPr>
              <a:t>进入</a:t>
            </a:r>
            <a:r>
              <a:rPr lang="en-US" altLang="zh-CN">
                <a:latin typeface="微软雅黑" panose="020B0503020204020204" charset="-122"/>
                <a:ea typeface="微软雅黑" panose="020B0503020204020204" charset="-122"/>
                <a:cs typeface="微软雅黑" panose="020B0503020204020204" charset="-122"/>
                <a:sym typeface="+mn-ea"/>
              </a:rPr>
              <a:t>“</a:t>
            </a:r>
            <a:r>
              <a:rPr lang="zh-CN" altLang="en-US">
                <a:latin typeface="微软雅黑" panose="020B0503020204020204" charset="-122"/>
                <a:ea typeface="微软雅黑" panose="020B0503020204020204" charset="-122"/>
                <a:cs typeface="微软雅黑" panose="020B0503020204020204" charset="-122"/>
                <a:sym typeface="+mn-ea"/>
              </a:rPr>
              <a:t>桂在益企</a:t>
            </a:r>
            <a:r>
              <a:rPr lang="en-US" altLang="zh-CN">
                <a:latin typeface="微软雅黑" panose="020B0503020204020204" charset="-122"/>
                <a:ea typeface="微软雅黑" panose="020B0503020204020204" charset="-122"/>
                <a:cs typeface="微软雅黑" panose="020B0503020204020204" charset="-122"/>
                <a:sym typeface="+mn-ea"/>
              </a:rPr>
              <a:t>”</a:t>
            </a:r>
            <a:r>
              <a:rPr lang="zh-CN" altLang="en-US">
                <a:latin typeface="微软雅黑" panose="020B0503020204020204" charset="-122"/>
                <a:ea typeface="微软雅黑" panose="020B0503020204020204" charset="-122"/>
                <a:cs typeface="微软雅黑" panose="020B0503020204020204" charset="-122"/>
                <a:sym typeface="+mn-ea"/>
              </a:rPr>
              <a:t>小程序，</a:t>
            </a:r>
            <a:r>
              <a:rPr>
                <a:latin typeface="微软雅黑" panose="020B0503020204020204" charset="-122"/>
                <a:ea typeface="微软雅黑" panose="020B0503020204020204" charset="-122"/>
                <a:cs typeface="微软雅黑" panose="020B0503020204020204" charset="-122"/>
              </a:rPr>
              <a:t>点击进入“我的”页面，再点击上方的“登录/注册”进入登录页面，输入在PC端已注册过的账号进行登录（可选择“账号密码登录”或者“验证码登录”方式进行登入）</a:t>
            </a:r>
            <a:r>
              <a:rPr lang="zh-CN">
                <a:latin typeface="微软雅黑" panose="020B0503020204020204" charset="-122"/>
                <a:ea typeface="微软雅黑" panose="020B0503020204020204" charset="-122"/>
                <a:cs typeface="微软雅黑" panose="020B0503020204020204" charset="-122"/>
              </a:rPr>
              <a:t>。</a:t>
            </a:r>
            <a:endParaRPr lang="zh-CN">
              <a:latin typeface="微软雅黑" panose="020B0503020204020204" charset="-122"/>
              <a:ea typeface="微软雅黑" panose="020B0503020204020204" charset="-122"/>
              <a:cs typeface="微软雅黑" panose="020B0503020204020204" charset="-122"/>
            </a:endParaRPr>
          </a:p>
        </p:txBody>
      </p:sp>
      <p:pic>
        <p:nvPicPr>
          <p:cNvPr id="4" name="图片 1"/>
          <p:cNvPicPr/>
          <p:nvPr/>
        </p:nvPicPr>
        <p:blipFill>
          <a:blip r:embed="rId1"/>
          <a:stretch>
            <a:fillRect/>
          </a:stretch>
        </p:blipFill>
        <p:spPr>
          <a:xfrm>
            <a:off x="2414905" y="1736090"/>
            <a:ext cx="2486660" cy="5006975"/>
          </a:xfrm>
          <a:prstGeom prst="rect">
            <a:avLst/>
          </a:prstGeom>
          <a:noFill/>
          <a:ln>
            <a:noFill/>
          </a:ln>
        </p:spPr>
      </p:pic>
      <p:pic>
        <p:nvPicPr>
          <p:cNvPr id="60" name="图片 16"/>
          <p:cNvPicPr/>
          <p:nvPr/>
        </p:nvPicPr>
        <p:blipFill>
          <a:blip r:embed="rId2"/>
          <a:stretch>
            <a:fillRect/>
          </a:stretch>
        </p:blipFill>
        <p:spPr>
          <a:xfrm>
            <a:off x="6482715" y="1673225"/>
            <a:ext cx="2575560" cy="5133340"/>
          </a:xfrm>
          <a:prstGeom prst="rect">
            <a:avLst/>
          </a:prstGeom>
          <a:noFill/>
          <a:ln>
            <a:noFill/>
          </a:ln>
        </p:spPr>
      </p:pic>
    </p:spTree>
    <p:custDataLst>
      <p:tags r:id="rId3"/>
    </p:custData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sp>
        <p:nvSpPr>
          <p:cNvPr id="10" name="文本框 9"/>
          <p:cNvSpPr txBox="1"/>
          <p:nvPr/>
        </p:nvSpPr>
        <p:spPr>
          <a:xfrm>
            <a:off x="901700" y="148590"/>
            <a:ext cx="4368165"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7.</a:t>
            </a:r>
            <a:r>
              <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服务产品管理</a:t>
            </a:r>
            <a:endPar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3" name="文本框 2"/>
          <p:cNvSpPr txBox="1"/>
          <p:nvPr/>
        </p:nvSpPr>
        <p:spPr>
          <a:xfrm>
            <a:off x="518160" y="941705"/>
            <a:ext cx="11161395" cy="694690"/>
          </a:xfrm>
          <a:prstGeom prst="rect">
            <a:avLst/>
          </a:prstGeom>
        </p:spPr>
        <p:txBody>
          <a:bodyPr>
            <a:noAutofit/>
          </a:bodyPr>
          <a:p>
            <a:pPr marL="0" indent="266700" algn="just" defTabSz="266700">
              <a:spcAft>
                <a:spcPct val="0"/>
              </a:spcAft>
            </a:pPr>
            <a:r>
              <a:rPr lang="zh-CN" altLang="en-US">
                <a:latin typeface="微软雅黑" panose="020B0503020204020204" charset="-122"/>
                <a:ea typeface="微软雅黑" panose="020B0503020204020204" charset="-122"/>
                <a:cs typeface="微软雅黑" panose="020B0503020204020204" charset="-122"/>
              </a:rPr>
              <a:t>登录成功后，在“我的”页面右上角点击“制作签章”，根据页面提示完成相关</a:t>
            </a:r>
            <a:r>
              <a:rPr lang="zh-CN" altLang="en-US">
                <a:latin typeface="微软雅黑" panose="020B0503020204020204" charset="-122"/>
                <a:ea typeface="微软雅黑" panose="020B0503020204020204" charset="-122"/>
                <a:cs typeface="微软雅黑" panose="020B0503020204020204" charset="-122"/>
              </a:rPr>
              <a:t>操作。</a:t>
            </a:r>
            <a:endParaRPr lang="zh-CN" altLang="en-US">
              <a:latin typeface="微软雅黑" panose="020B0503020204020204" charset="-122"/>
              <a:ea typeface="微软雅黑" panose="020B0503020204020204" charset="-122"/>
              <a:cs typeface="微软雅黑" panose="020B0503020204020204" charset="-122"/>
            </a:endParaRPr>
          </a:p>
        </p:txBody>
      </p:sp>
      <p:pic>
        <p:nvPicPr>
          <p:cNvPr id="6" name="图片 5"/>
          <p:cNvPicPr preferRelativeResize="0">
            <a:picLocks noChangeAspect="1"/>
          </p:cNvPicPr>
          <p:nvPr/>
        </p:nvPicPr>
        <p:blipFill>
          <a:blip r:embed="rId1"/>
          <a:stretch>
            <a:fillRect/>
          </a:stretch>
        </p:blipFill>
        <p:spPr>
          <a:xfrm>
            <a:off x="4325620" y="1442720"/>
            <a:ext cx="2700000" cy="5220000"/>
          </a:xfrm>
          <a:prstGeom prst="rect">
            <a:avLst/>
          </a:prstGeom>
        </p:spPr>
      </p:pic>
    </p:spTree>
    <p:custDataLst>
      <p:tags r:id="rId2"/>
    </p:custData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sp>
        <p:nvSpPr>
          <p:cNvPr id="10" name="文本框 9"/>
          <p:cNvSpPr txBox="1"/>
          <p:nvPr/>
        </p:nvSpPr>
        <p:spPr>
          <a:xfrm>
            <a:off x="901700" y="148590"/>
            <a:ext cx="5304155"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7.</a:t>
            </a:r>
            <a:r>
              <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企业</a:t>
            </a:r>
            <a:r>
              <a:rPr 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购买</a:t>
            </a:r>
            <a:r>
              <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服务产品</a:t>
            </a:r>
            <a:endPar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3" name="文本框 2"/>
          <p:cNvSpPr txBox="1"/>
          <p:nvPr/>
        </p:nvSpPr>
        <p:spPr>
          <a:xfrm>
            <a:off x="515620" y="939165"/>
            <a:ext cx="11161395" cy="694690"/>
          </a:xfrm>
          <a:prstGeom prst="rect">
            <a:avLst/>
          </a:prstGeom>
        </p:spPr>
        <p:txBody>
          <a:bodyPr>
            <a:noAutofit/>
          </a:bodyPr>
          <a:p>
            <a:pPr marL="0" indent="266700" algn="just" defTabSz="266700">
              <a:spcAft>
                <a:spcPct val="0"/>
              </a:spcAft>
            </a:pPr>
            <a:r>
              <a:rPr lang="zh-CN" altLang="en-US">
                <a:latin typeface="微软雅黑" panose="020B0503020204020204" charset="-122"/>
                <a:ea typeface="微软雅黑" panose="020B0503020204020204" charset="-122"/>
                <a:cs typeface="微软雅黑" panose="020B0503020204020204" charset="-122"/>
              </a:rPr>
              <a:t>点击</a:t>
            </a:r>
            <a:r>
              <a:rPr lang="en-US" altLang="zh-CN">
                <a:latin typeface="微软雅黑" panose="020B0503020204020204" charset="-122"/>
                <a:ea typeface="微软雅黑" panose="020B0503020204020204" charset="-122"/>
                <a:cs typeface="微软雅黑" panose="020B0503020204020204" charset="-122"/>
              </a:rPr>
              <a:t>“</a:t>
            </a:r>
            <a:r>
              <a:rPr lang="zh-CN" altLang="en-US">
                <a:latin typeface="微软雅黑" panose="020B0503020204020204" charset="-122"/>
                <a:ea typeface="微软雅黑" panose="020B0503020204020204" charset="-122"/>
                <a:cs typeface="微软雅黑" panose="020B0503020204020204" charset="-122"/>
              </a:rPr>
              <a:t>制作签章</a:t>
            </a:r>
            <a:r>
              <a:rPr lang="en-US" altLang="zh-CN">
                <a:latin typeface="微软雅黑" panose="020B0503020204020204" charset="-122"/>
                <a:ea typeface="微软雅黑" panose="020B0503020204020204" charset="-122"/>
                <a:cs typeface="微软雅黑" panose="020B0503020204020204" charset="-122"/>
              </a:rPr>
              <a:t>”</a:t>
            </a:r>
            <a:r>
              <a:rPr lang="zh-CN" altLang="en-US">
                <a:latin typeface="微软雅黑" panose="020B0503020204020204" charset="-122"/>
                <a:ea typeface="微软雅黑" panose="020B0503020204020204" charset="-122"/>
                <a:cs typeface="微软雅黑" panose="020B0503020204020204" charset="-122"/>
              </a:rPr>
              <a:t>后，根据页面提示流程完成相关认证操作</a:t>
            </a:r>
            <a:r>
              <a:rPr lang="zh-CN" altLang="en-US">
                <a:latin typeface="微软雅黑" panose="020B0503020204020204" charset="-122"/>
                <a:ea typeface="微软雅黑" panose="020B0503020204020204" charset="-122"/>
                <a:cs typeface="微软雅黑" panose="020B0503020204020204" charset="-122"/>
              </a:rPr>
              <a:t>即可。</a:t>
            </a:r>
            <a:endParaRPr lang="zh-CN" altLang="en-US">
              <a:latin typeface="微软雅黑" panose="020B0503020204020204" charset="-122"/>
              <a:ea typeface="微软雅黑" panose="020B0503020204020204" charset="-122"/>
              <a:cs typeface="微软雅黑" panose="020B0503020204020204" charset="-122"/>
            </a:endParaRPr>
          </a:p>
        </p:txBody>
      </p:sp>
      <p:pic>
        <p:nvPicPr>
          <p:cNvPr id="2" name="图片 1"/>
          <p:cNvPicPr/>
          <p:nvPr/>
        </p:nvPicPr>
        <p:blipFill>
          <a:blip r:embed="rId1"/>
          <a:stretch>
            <a:fillRect/>
          </a:stretch>
        </p:blipFill>
        <p:spPr>
          <a:xfrm>
            <a:off x="1273810" y="1515745"/>
            <a:ext cx="2700000" cy="5220000"/>
          </a:xfrm>
          <a:prstGeom prst="rect">
            <a:avLst/>
          </a:prstGeom>
        </p:spPr>
      </p:pic>
      <p:pic>
        <p:nvPicPr>
          <p:cNvPr id="5" name="图片 4"/>
          <p:cNvPicPr>
            <a:picLocks noChangeAspect="1"/>
          </p:cNvPicPr>
          <p:nvPr/>
        </p:nvPicPr>
        <p:blipFill>
          <a:blip r:embed="rId2"/>
          <a:stretch>
            <a:fillRect/>
          </a:stretch>
        </p:blipFill>
        <p:spPr>
          <a:xfrm>
            <a:off x="4425315" y="1515745"/>
            <a:ext cx="2700000" cy="5220000"/>
          </a:xfrm>
          <a:prstGeom prst="rect">
            <a:avLst/>
          </a:prstGeom>
        </p:spPr>
      </p:pic>
      <p:pic>
        <p:nvPicPr>
          <p:cNvPr id="7" name="图片 6"/>
          <p:cNvPicPr>
            <a:picLocks noChangeAspect="1"/>
          </p:cNvPicPr>
          <p:nvPr/>
        </p:nvPicPr>
        <p:blipFill>
          <a:blip r:embed="rId3"/>
          <a:stretch>
            <a:fillRect/>
          </a:stretch>
        </p:blipFill>
        <p:spPr>
          <a:xfrm>
            <a:off x="7654290" y="1515745"/>
            <a:ext cx="2700000" cy="5220000"/>
          </a:xfrm>
          <a:prstGeom prst="rect">
            <a:avLst/>
          </a:prstGeom>
        </p:spPr>
      </p:pic>
    </p:spTree>
    <p:custDataLst>
      <p:tags r:id="rId4"/>
    </p:custData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sp>
        <p:nvSpPr>
          <p:cNvPr id="10" name="文本框 9"/>
          <p:cNvSpPr txBox="1"/>
          <p:nvPr/>
        </p:nvSpPr>
        <p:spPr>
          <a:xfrm>
            <a:off x="901700" y="148590"/>
            <a:ext cx="4531995"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7.</a:t>
            </a:r>
            <a:r>
              <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服务产品管理</a:t>
            </a:r>
            <a:endPar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3" name="文本框 2"/>
          <p:cNvSpPr txBox="1"/>
          <p:nvPr/>
        </p:nvSpPr>
        <p:spPr>
          <a:xfrm>
            <a:off x="515620" y="939165"/>
            <a:ext cx="11161395" cy="694690"/>
          </a:xfrm>
          <a:prstGeom prst="rect">
            <a:avLst/>
          </a:prstGeom>
        </p:spPr>
        <p:txBody>
          <a:bodyPr>
            <a:noAutofit/>
          </a:bodyPr>
          <a:p>
            <a:pPr marL="0" indent="266700" algn="just" defTabSz="266700">
              <a:spcAft>
                <a:spcPct val="0"/>
              </a:spcAft>
            </a:pPr>
            <a:r>
              <a:rPr lang="zh-CN" altLang="en-US">
                <a:latin typeface="微软雅黑" panose="020B0503020204020204" charset="-122"/>
                <a:ea typeface="微软雅黑" panose="020B0503020204020204" charset="-122"/>
                <a:cs typeface="微软雅黑" panose="020B0503020204020204" charset="-122"/>
              </a:rPr>
              <a:t>根据页面提示流程进一步完成签章</a:t>
            </a:r>
            <a:r>
              <a:rPr lang="zh-CN" altLang="en-US">
                <a:latin typeface="微软雅黑" panose="020B0503020204020204" charset="-122"/>
                <a:ea typeface="微软雅黑" panose="020B0503020204020204" charset="-122"/>
                <a:cs typeface="微软雅黑" panose="020B0503020204020204" charset="-122"/>
              </a:rPr>
              <a:t>制作。</a:t>
            </a:r>
            <a:endParaRPr lang="zh-CN" altLang="en-US">
              <a:latin typeface="微软雅黑" panose="020B0503020204020204" charset="-122"/>
              <a:ea typeface="微软雅黑" panose="020B0503020204020204" charset="-122"/>
              <a:cs typeface="微软雅黑" panose="020B0503020204020204" charset="-122"/>
            </a:endParaRPr>
          </a:p>
        </p:txBody>
      </p:sp>
      <p:pic>
        <p:nvPicPr>
          <p:cNvPr id="4" name="图片 3"/>
          <p:cNvPicPr/>
          <p:nvPr/>
        </p:nvPicPr>
        <p:blipFill>
          <a:blip r:embed="rId1"/>
          <a:stretch>
            <a:fillRect/>
          </a:stretch>
        </p:blipFill>
        <p:spPr>
          <a:xfrm>
            <a:off x="1189990" y="1492250"/>
            <a:ext cx="2700000" cy="5220000"/>
          </a:xfrm>
          <a:prstGeom prst="rect">
            <a:avLst/>
          </a:prstGeom>
        </p:spPr>
      </p:pic>
      <p:pic>
        <p:nvPicPr>
          <p:cNvPr id="6" name="图片 5"/>
          <p:cNvPicPr>
            <a:picLocks noChangeAspect="1"/>
          </p:cNvPicPr>
          <p:nvPr/>
        </p:nvPicPr>
        <p:blipFill>
          <a:blip r:embed="rId2"/>
          <a:stretch>
            <a:fillRect/>
          </a:stretch>
        </p:blipFill>
        <p:spPr>
          <a:xfrm>
            <a:off x="4384040" y="1492250"/>
            <a:ext cx="2700000" cy="5220000"/>
          </a:xfrm>
          <a:prstGeom prst="rect">
            <a:avLst/>
          </a:prstGeom>
        </p:spPr>
      </p:pic>
      <p:pic>
        <p:nvPicPr>
          <p:cNvPr id="11" name="图片 10"/>
          <p:cNvPicPr>
            <a:picLocks noChangeAspect="1"/>
          </p:cNvPicPr>
          <p:nvPr/>
        </p:nvPicPr>
        <p:blipFill>
          <a:blip r:embed="rId3"/>
          <a:stretch>
            <a:fillRect/>
          </a:stretch>
        </p:blipFill>
        <p:spPr>
          <a:xfrm>
            <a:off x="7797800" y="1492250"/>
            <a:ext cx="2700000" cy="5220000"/>
          </a:xfrm>
          <a:prstGeom prst="rect">
            <a:avLst/>
          </a:prstGeom>
        </p:spPr>
      </p:pic>
    </p:spTree>
    <p:custDataLst>
      <p:tags r:id="rId4"/>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3" name="组合 2"/>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2" name="组合 1"/>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pic>
        <p:nvPicPr>
          <p:cNvPr id="100" name="图片 99"/>
          <p:cNvPicPr/>
          <p:nvPr/>
        </p:nvPicPr>
        <p:blipFill>
          <a:blip r:embed="rId1"/>
          <a:srcRect r="46815"/>
          <a:stretch>
            <a:fillRect/>
          </a:stretch>
        </p:blipFill>
        <p:spPr>
          <a:xfrm>
            <a:off x="8544560" y="0"/>
            <a:ext cx="3647440" cy="6858000"/>
          </a:xfrm>
          <a:prstGeom prst="rect">
            <a:avLst/>
          </a:prstGeom>
          <a:noFill/>
          <a:ln w="9525">
            <a:noFill/>
          </a:ln>
        </p:spPr>
      </p:pic>
      <p:sp>
        <p:nvSpPr>
          <p:cNvPr id="6" name="文本框 5"/>
          <p:cNvSpPr txBox="1"/>
          <p:nvPr/>
        </p:nvSpPr>
        <p:spPr>
          <a:xfrm>
            <a:off x="556895" y="1502410"/>
            <a:ext cx="7592060" cy="3784600"/>
          </a:xfrm>
          <a:prstGeom prst="rect">
            <a:avLst/>
          </a:prstGeom>
          <a:noFill/>
        </p:spPr>
        <p:txBody>
          <a:bodyPr wrap="square" rtlCol="0" anchor="t">
            <a:spAutoFit/>
          </a:bodyPr>
          <a:p>
            <a:pPr fontAlgn="auto">
              <a:lnSpc>
                <a:spcPct val="150000"/>
              </a:lnSpc>
            </a:pPr>
            <a:r>
              <a:rPr lang="en-US" altLang="zh-CN" sz="2000">
                <a:solidFill>
                  <a:schemeClr val="tx2">
                    <a:lumMod val="25000"/>
                  </a:schemeClr>
                </a:solidFill>
                <a:latin typeface="微软雅黑" panose="020B0503020204020204" charset="-122"/>
                <a:ea typeface="微软雅黑" panose="020B0503020204020204" charset="-122"/>
                <a:cs typeface="微软雅黑" panose="020B0503020204020204" charset="-122"/>
              </a:rPr>
              <a:t>       </a:t>
            </a:r>
            <a:r>
              <a:rPr lang="zh-CN" altLang="en-US" sz="2000">
                <a:solidFill>
                  <a:schemeClr val="tx2">
                    <a:lumMod val="25000"/>
                  </a:schemeClr>
                </a:solidFill>
                <a:latin typeface="微软雅黑" panose="020B0503020204020204" charset="-122"/>
                <a:ea typeface="微软雅黑" panose="020B0503020204020204" charset="-122"/>
                <a:cs typeface="微软雅黑" panose="020B0503020204020204" charset="-122"/>
              </a:rPr>
              <a:t>广西制造业企业培优育强服务券管理平台分为公众端、服务机构端、企业端、管理端，供网页端及小程序用户使用网页和小程序功能相似、数据互通。</a:t>
            </a:r>
            <a:endParaRPr lang="zh-CN" altLang="en-US" sz="2000">
              <a:solidFill>
                <a:schemeClr val="tx2">
                  <a:lumMod val="25000"/>
                </a:schemeClr>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lang="en-US" altLang="zh-CN" sz="2000">
                <a:solidFill>
                  <a:schemeClr val="tx2">
                    <a:lumMod val="25000"/>
                  </a:schemeClr>
                </a:solidFill>
                <a:latin typeface="微软雅黑" panose="020B0503020204020204" charset="-122"/>
                <a:ea typeface="微软雅黑" panose="020B0503020204020204" charset="-122"/>
                <a:cs typeface="微软雅黑" panose="020B0503020204020204" charset="-122"/>
              </a:rPr>
              <a:t>       </a:t>
            </a:r>
            <a:r>
              <a:rPr lang="zh-CN" altLang="en-US" sz="2000">
                <a:solidFill>
                  <a:schemeClr val="tx2">
                    <a:lumMod val="25000"/>
                  </a:schemeClr>
                </a:solidFill>
                <a:latin typeface="微软雅黑" panose="020B0503020204020204" charset="-122"/>
                <a:ea typeface="微软雅黑" panose="020B0503020204020204" charset="-122"/>
                <a:cs typeface="微软雅黑" panose="020B0503020204020204" charset="-122"/>
              </a:rPr>
              <a:t>广西制造业企业培优育强服务券管理平台是为实现服务券全流程信息化管理专门开发设立的运营系统平台（以下简称“平台”）。服务券以电子券的形式实行记名申领发放、登记备案管理，专项用于优质制造业企业购买约定的社会化服务事项，不得转让、流通和挪作他用。</a:t>
            </a:r>
            <a:endParaRPr lang="zh-CN" altLang="en-US" sz="2000">
              <a:solidFill>
                <a:schemeClr val="tx2">
                  <a:lumMod val="25000"/>
                </a:schemeClr>
              </a:solidFill>
              <a:latin typeface="微软雅黑" panose="020B0503020204020204" charset="-122"/>
              <a:ea typeface="微软雅黑" panose="020B0503020204020204" charset="-122"/>
              <a:cs typeface="微软雅黑" panose="020B0503020204020204" charset="-122"/>
            </a:endParaRPr>
          </a:p>
        </p:txBody>
      </p:sp>
      <p:sp>
        <p:nvSpPr>
          <p:cNvPr id="5" name="文本框 4"/>
          <p:cNvSpPr txBox="1"/>
          <p:nvPr/>
        </p:nvSpPr>
        <p:spPr>
          <a:xfrm>
            <a:off x="901700" y="148590"/>
            <a:ext cx="3102610"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1.</a:t>
            </a:r>
            <a:r>
              <a:rPr lang="zh-CN" altLang="en-US"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概述</a:t>
            </a:r>
            <a:r>
              <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 </a:t>
            </a:r>
            <a:endPar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8" name="矩形 7"/>
          <p:cNvSpPr/>
          <p:nvPr/>
        </p:nvSpPr>
        <p:spPr>
          <a:xfrm>
            <a:off x="8547735" y="0"/>
            <a:ext cx="3644265" cy="6858000"/>
          </a:xfrm>
          <a:prstGeom prst="rect">
            <a:avLst/>
          </a:prstGeom>
          <a:gradFill>
            <a:gsLst>
              <a:gs pos="5000">
                <a:srgbClr val="0066FF">
                  <a:alpha val="31000"/>
                </a:srgbClr>
              </a:gs>
              <a:gs pos="100000">
                <a:srgbClr val="5B51FC">
                  <a:alpha val="48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Tree>
    <p:custDataLst>
      <p:tags r:id="rId2"/>
    </p:custData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sp>
        <p:nvSpPr>
          <p:cNvPr id="10" name="文本框 9"/>
          <p:cNvSpPr txBox="1"/>
          <p:nvPr/>
        </p:nvSpPr>
        <p:spPr>
          <a:xfrm>
            <a:off x="901700" y="148590"/>
            <a:ext cx="4814570"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7.</a:t>
            </a:r>
            <a:r>
              <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服务产品管理</a:t>
            </a:r>
            <a:endPar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3" name="文本框 2"/>
          <p:cNvSpPr txBox="1"/>
          <p:nvPr/>
        </p:nvSpPr>
        <p:spPr>
          <a:xfrm>
            <a:off x="514985" y="768985"/>
            <a:ext cx="11161395" cy="694690"/>
          </a:xfrm>
          <a:prstGeom prst="rect">
            <a:avLst/>
          </a:prstGeom>
        </p:spPr>
        <p:txBody>
          <a:bodyPr>
            <a:noAutofit/>
          </a:bodyPr>
          <a:p>
            <a:pPr indent="266700" algn="just" defTabSz="266700" fontAlgn="auto">
              <a:lnSpc>
                <a:spcPct val="150000"/>
              </a:lnSpc>
              <a:spcAft>
                <a:spcPct val="0"/>
              </a:spcAft>
            </a:pPr>
            <a:r>
              <a:rPr lang="zh-CN" altLang="en-US">
                <a:latin typeface="微软雅黑" panose="020B0503020204020204" charset="-122"/>
                <a:ea typeface="微软雅黑" panose="020B0503020204020204" charset="-122"/>
                <a:cs typeface="微软雅黑" panose="020B0503020204020204" charset="-122"/>
              </a:rPr>
              <a:t>根据页面提示流程进一步完成签章制作，制作完成后即可在网页端对企业申请的订单进行</a:t>
            </a:r>
            <a:r>
              <a:rPr lang="zh-CN" altLang="en-US">
                <a:latin typeface="微软雅黑" panose="020B0503020204020204" charset="-122"/>
                <a:ea typeface="微软雅黑" panose="020B0503020204020204" charset="-122"/>
                <a:cs typeface="微软雅黑" panose="020B0503020204020204" charset="-122"/>
              </a:rPr>
              <a:t>处理。</a:t>
            </a:r>
            <a:endParaRPr lang="zh-CN" altLang="en-US">
              <a:latin typeface="微软雅黑" panose="020B0503020204020204" charset="-122"/>
              <a:ea typeface="微软雅黑" panose="020B0503020204020204" charset="-122"/>
              <a:cs typeface="微软雅黑" panose="020B0503020204020204" charset="-122"/>
            </a:endParaRPr>
          </a:p>
          <a:p>
            <a:pPr indent="266700" algn="just" defTabSz="266700" fontAlgn="auto">
              <a:lnSpc>
                <a:spcPct val="150000"/>
              </a:lnSpc>
              <a:spcAft>
                <a:spcPct val="0"/>
              </a:spcAft>
            </a:pPr>
            <a:r>
              <a:rPr lang="zh-CN" altLang="en-US">
                <a:latin typeface="微软雅黑" panose="020B0503020204020204" charset="-122"/>
                <a:ea typeface="微软雅黑" panose="020B0503020204020204" charset="-122"/>
                <a:cs typeface="微软雅黑" panose="020B0503020204020204" charset="-122"/>
              </a:rPr>
              <a:t>（签章制作后，企业和服务机构</a:t>
            </a:r>
            <a:r>
              <a:rPr lang="zh-CN" altLang="en-US">
                <a:latin typeface="微软雅黑" panose="020B0503020204020204" charset="-122"/>
                <a:ea typeface="微软雅黑" panose="020B0503020204020204" charset="-122"/>
                <a:cs typeface="微软雅黑" panose="020B0503020204020204" charset="-122"/>
              </a:rPr>
              <a:t>后续签约合同时，不需要重复制作</a:t>
            </a:r>
            <a:r>
              <a:rPr lang="zh-CN" altLang="en-US">
                <a:latin typeface="微软雅黑" panose="020B0503020204020204" charset="-122"/>
                <a:ea typeface="微软雅黑" panose="020B0503020204020204" charset="-122"/>
                <a:cs typeface="微软雅黑" panose="020B0503020204020204" charset="-122"/>
              </a:rPr>
              <a:t>签章）</a:t>
            </a:r>
            <a:endParaRPr lang="zh-CN" altLang="en-US">
              <a:latin typeface="微软雅黑" panose="020B0503020204020204" charset="-122"/>
              <a:ea typeface="微软雅黑" panose="020B0503020204020204" charset="-122"/>
              <a:cs typeface="微软雅黑" panose="020B0503020204020204" charset="-122"/>
            </a:endParaRPr>
          </a:p>
        </p:txBody>
      </p:sp>
      <p:pic>
        <p:nvPicPr>
          <p:cNvPr id="2" name="图片 1"/>
          <p:cNvPicPr/>
          <p:nvPr/>
        </p:nvPicPr>
        <p:blipFill>
          <a:blip r:embed="rId1"/>
          <a:srcRect l="1396"/>
          <a:stretch>
            <a:fillRect/>
          </a:stretch>
        </p:blipFill>
        <p:spPr>
          <a:xfrm>
            <a:off x="2570480" y="1704340"/>
            <a:ext cx="2557145" cy="5128260"/>
          </a:xfrm>
          <a:prstGeom prst="rect">
            <a:avLst/>
          </a:prstGeom>
        </p:spPr>
      </p:pic>
      <p:pic>
        <p:nvPicPr>
          <p:cNvPr id="5" name="图片 4"/>
          <p:cNvPicPr/>
          <p:nvPr/>
        </p:nvPicPr>
        <p:blipFill>
          <a:blip r:embed="rId2"/>
          <a:stretch>
            <a:fillRect/>
          </a:stretch>
        </p:blipFill>
        <p:spPr>
          <a:xfrm>
            <a:off x="6242685" y="1704340"/>
            <a:ext cx="2670175" cy="5128260"/>
          </a:xfrm>
          <a:prstGeom prst="rect">
            <a:avLst/>
          </a:prstGeom>
        </p:spPr>
      </p:pic>
    </p:spTree>
    <p:custDataLst>
      <p:tags r:id="rId3"/>
    </p:custData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sp>
        <p:nvSpPr>
          <p:cNvPr id="10" name="文本框 9"/>
          <p:cNvSpPr txBox="1"/>
          <p:nvPr/>
        </p:nvSpPr>
        <p:spPr>
          <a:xfrm>
            <a:off x="901700" y="148590"/>
            <a:ext cx="4814570"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7.</a:t>
            </a:r>
            <a:r>
              <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服务产品管理</a:t>
            </a:r>
            <a:endPar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3" name="文本框 2"/>
          <p:cNvSpPr txBox="1"/>
          <p:nvPr/>
        </p:nvSpPr>
        <p:spPr>
          <a:xfrm>
            <a:off x="514985" y="768985"/>
            <a:ext cx="11161395" cy="694690"/>
          </a:xfrm>
          <a:prstGeom prst="rect">
            <a:avLst/>
          </a:prstGeom>
        </p:spPr>
        <p:txBody>
          <a:bodyPr>
            <a:noAutofit/>
          </a:bodyPr>
          <a:p>
            <a:pPr indent="457200" algn="just" defTabSz="266700" fontAlgn="auto">
              <a:lnSpc>
                <a:spcPct val="150000"/>
              </a:lnSpc>
              <a:spcAft>
                <a:spcPct val="0"/>
              </a:spcAft>
              <a:extLst>
                <a:ext uri="{35155182-B16C-46BC-9424-99874614C6A1}">
                  <wpsdc:indentchars xmlns:wpsdc="http://www.wps.cn/officeDocument/2017/drawingmlCustomData" val="200" checksum="59296752"/>
                </a:ext>
              </a:extLst>
            </a:pPr>
            <a:r>
              <a:rPr lang="en-US" altLang="zh-CN" b="1">
                <a:latin typeface="微软雅黑" panose="020B0503020204020204" charset="-122"/>
                <a:ea typeface="微软雅黑" panose="020B0503020204020204" charset="-122"/>
                <a:cs typeface="微软雅黑" panose="020B0503020204020204" charset="-122"/>
                <a:sym typeface="+mn-ea"/>
              </a:rPr>
              <a:t>7.3.2.服务机构接单</a:t>
            </a:r>
            <a:endParaRPr lang="en-US" altLang="zh-CN" b="1">
              <a:latin typeface="微软雅黑" panose="020B0503020204020204" charset="-122"/>
              <a:ea typeface="微软雅黑" panose="020B0503020204020204" charset="-122"/>
              <a:cs typeface="微软雅黑" panose="020B0503020204020204" charset="-122"/>
            </a:endParaRPr>
          </a:p>
          <a:p>
            <a:pPr indent="457200" algn="just" defTabSz="266700" fontAlgn="auto">
              <a:lnSpc>
                <a:spcPct val="150000"/>
              </a:lnSpc>
              <a:spcAft>
                <a:spcPct val="0"/>
              </a:spcAft>
              <a:extLst>
                <a:ext uri="{35155182-B16C-46BC-9424-99874614C6A1}">
                  <wpsdc:indentchars xmlns:wpsdc="http://www.wps.cn/officeDocument/2017/drawingmlCustomData" val="200" checksum="59296752"/>
                </a:ext>
              </a:extLst>
            </a:pPr>
            <a:r>
              <a:rPr lang="en-US" altLang="zh-CN">
                <a:latin typeface="微软雅黑" panose="020B0503020204020204" charset="-122"/>
                <a:ea typeface="微软雅黑" panose="020B0503020204020204" charset="-122"/>
                <a:cs typeface="微软雅黑" panose="020B0503020204020204" charset="-122"/>
                <a:sym typeface="+mn-ea"/>
              </a:rPr>
              <a:t>若有企业提交申请服务，该服务机构可点击“处理”进入订单详情页面。服务机构可对企业的申请服务进行“接单”，接单后服务状态变为“待签合同”。若服务机构无法进行接单，则点击“取消订单”服务状态变为“订单取消”。</a:t>
            </a:r>
            <a:endParaRPr lang="zh-CN" altLang="en-US">
              <a:latin typeface="微软雅黑" panose="020B0503020204020204" charset="-122"/>
              <a:ea typeface="微软雅黑" panose="020B0503020204020204" charset="-122"/>
              <a:cs typeface="微软雅黑" panose="020B0503020204020204" charset="-122"/>
            </a:endParaRPr>
          </a:p>
        </p:txBody>
      </p:sp>
      <p:pic>
        <p:nvPicPr>
          <p:cNvPr id="4" name="图片 3"/>
          <p:cNvPicPr>
            <a:picLocks noChangeAspect="1"/>
          </p:cNvPicPr>
          <p:nvPr/>
        </p:nvPicPr>
        <p:blipFill>
          <a:blip r:embed="rId1"/>
          <a:srcRect l="8207" r="10545"/>
          <a:stretch>
            <a:fillRect/>
          </a:stretch>
        </p:blipFill>
        <p:spPr>
          <a:xfrm>
            <a:off x="112395" y="2512060"/>
            <a:ext cx="6855460" cy="4206240"/>
          </a:xfrm>
          <a:prstGeom prst="rect">
            <a:avLst/>
          </a:prstGeom>
        </p:spPr>
      </p:pic>
      <p:pic>
        <p:nvPicPr>
          <p:cNvPr id="6" name="图片 5"/>
          <p:cNvPicPr/>
          <p:nvPr/>
        </p:nvPicPr>
        <p:blipFill>
          <a:blip r:embed="rId2"/>
          <a:srcRect l="27118" t="-45" r="11629" b="747"/>
          <a:stretch>
            <a:fillRect/>
          </a:stretch>
        </p:blipFill>
        <p:spPr>
          <a:xfrm>
            <a:off x="7033260" y="2512060"/>
            <a:ext cx="4999355" cy="4206875"/>
          </a:xfrm>
          <a:prstGeom prst="rect">
            <a:avLst/>
          </a:prstGeom>
        </p:spPr>
      </p:pic>
    </p:spTree>
    <p:custDataLst>
      <p:tags r:id="rId3"/>
    </p:custData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sp>
        <p:nvSpPr>
          <p:cNvPr id="10" name="文本框 9"/>
          <p:cNvSpPr txBox="1"/>
          <p:nvPr/>
        </p:nvSpPr>
        <p:spPr>
          <a:xfrm>
            <a:off x="901700" y="148590"/>
            <a:ext cx="4814570"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7.</a:t>
            </a:r>
            <a:r>
              <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服务产品管理</a:t>
            </a:r>
            <a:endPar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3" name="文本框 2"/>
          <p:cNvSpPr txBox="1"/>
          <p:nvPr/>
        </p:nvSpPr>
        <p:spPr>
          <a:xfrm>
            <a:off x="514985" y="768985"/>
            <a:ext cx="11161395" cy="694690"/>
          </a:xfrm>
          <a:prstGeom prst="rect">
            <a:avLst/>
          </a:prstGeom>
        </p:spPr>
        <p:txBody>
          <a:bodyPr>
            <a:noAutofit/>
          </a:bodyPr>
          <a:p>
            <a:pPr indent="457200" algn="just" defTabSz="266700" fontAlgn="auto">
              <a:lnSpc>
                <a:spcPct val="150000"/>
              </a:lnSpc>
              <a:spcAft>
                <a:spcPct val="0"/>
              </a:spcAft>
              <a:extLst>
                <a:ext uri="{35155182-B16C-46BC-9424-99874614C6A1}">
                  <wpsdc:indentchars xmlns:wpsdc="http://www.wps.cn/officeDocument/2017/drawingmlCustomData" val="200" checksum="59296752"/>
                </a:ext>
              </a:extLst>
            </a:pPr>
            <a:r>
              <a:rPr lang="en-US" altLang="zh-CN" b="1">
                <a:latin typeface="微软雅黑" panose="020B0503020204020204" charset="-122"/>
                <a:ea typeface="微软雅黑" panose="020B0503020204020204" charset="-122"/>
                <a:cs typeface="微软雅黑" panose="020B0503020204020204" charset="-122"/>
                <a:sym typeface="+mn-ea"/>
              </a:rPr>
              <a:t>7.3.3.服务机构签署合同</a:t>
            </a:r>
            <a:endParaRPr lang="en-US" altLang="zh-CN" b="1">
              <a:latin typeface="微软雅黑" panose="020B0503020204020204" charset="-122"/>
              <a:ea typeface="微软雅黑" panose="020B0503020204020204" charset="-122"/>
              <a:cs typeface="微软雅黑" panose="020B0503020204020204" charset="-122"/>
            </a:endParaRPr>
          </a:p>
          <a:p>
            <a:pPr indent="457200" algn="just" defTabSz="266700" fontAlgn="auto">
              <a:lnSpc>
                <a:spcPct val="150000"/>
              </a:lnSpc>
              <a:spcAft>
                <a:spcPct val="0"/>
              </a:spcAft>
              <a:extLst>
                <a:ext uri="{35155182-B16C-46BC-9424-99874614C6A1}">
                  <wpsdc:indentchars xmlns:wpsdc="http://www.wps.cn/officeDocument/2017/drawingmlCustomData" val="200" checksum="59296752"/>
                </a:ext>
              </a:extLst>
            </a:pPr>
            <a:r>
              <a:rPr lang="en-US" altLang="zh-CN">
                <a:latin typeface="微软雅黑" panose="020B0503020204020204" charset="-122"/>
                <a:ea typeface="微软雅黑" panose="020B0503020204020204" charset="-122"/>
                <a:cs typeface="微软雅黑" panose="020B0503020204020204" charset="-122"/>
                <a:sym typeface="+mn-ea"/>
              </a:rPr>
              <a:t>服务机构接单后，进行签署合同。合同条款确认后，使用微信扫码进入“桂在益企”小程序在“我的”页面右上角点击“制作签章”。制作完成后，进入待服务-待签合同页面查看订单详情，进行签署合同人脸认证，即可完成签署。</a:t>
            </a:r>
            <a:endParaRPr lang="en-US" altLang="zh-CN">
              <a:latin typeface="微软雅黑" panose="020B0503020204020204" charset="-122"/>
              <a:ea typeface="微软雅黑" panose="020B0503020204020204" charset="-122"/>
              <a:cs typeface="微软雅黑" panose="020B0503020204020204" charset="-122"/>
            </a:endParaRPr>
          </a:p>
          <a:p>
            <a:pPr indent="457200" algn="just" defTabSz="266700" fontAlgn="auto">
              <a:lnSpc>
                <a:spcPct val="150000"/>
              </a:lnSpc>
              <a:spcAft>
                <a:spcPct val="0"/>
              </a:spcAft>
              <a:extLst>
                <a:ext uri="{35155182-B16C-46BC-9424-99874614C6A1}">
                  <wpsdc:indentchars xmlns:wpsdc="http://www.wps.cn/officeDocument/2017/drawingmlCustomData" val="200" checksum="59296752"/>
                </a:ext>
              </a:extLst>
            </a:pPr>
            <a:r>
              <a:rPr lang="en-US" altLang="zh-CN">
                <a:latin typeface="微软雅黑" panose="020B0503020204020204" charset="-122"/>
                <a:ea typeface="微软雅黑" panose="020B0503020204020204" charset="-122"/>
                <a:cs typeface="微软雅黑" panose="020B0503020204020204" charset="-122"/>
                <a:sym typeface="+mn-ea"/>
              </a:rPr>
              <a:t>（注意：服务机构首次合同签订，</a:t>
            </a:r>
            <a:r>
              <a:rPr lang="en-US" altLang="zh-CN">
                <a:latin typeface="微软雅黑" panose="020B0503020204020204" charset="-122"/>
                <a:ea typeface="微软雅黑" panose="020B0503020204020204" charset="-122"/>
                <a:cs typeface="微软雅黑" panose="020B0503020204020204" charset="-122"/>
                <a:sym typeface="+mn-ea"/>
              </a:rPr>
              <a:t>需要申请企业公章和法人签名章，用于签署电子合同。</a:t>
            </a:r>
            <a:r>
              <a:rPr lang="en-US" altLang="zh-CN">
                <a:latin typeface="微软雅黑" panose="020B0503020204020204" charset="-122"/>
                <a:ea typeface="微软雅黑" panose="020B0503020204020204" charset="-122"/>
                <a:cs typeface="微软雅黑" panose="020B0503020204020204" charset="-122"/>
                <a:sym typeface="+mn-ea"/>
              </a:rPr>
              <a:t>）</a:t>
            </a:r>
            <a:endParaRPr lang="zh-CN" altLang="en-US">
              <a:latin typeface="微软雅黑" panose="020B0503020204020204" charset="-122"/>
              <a:ea typeface="微软雅黑" panose="020B0503020204020204" charset="-122"/>
              <a:cs typeface="微软雅黑" panose="020B0503020204020204" charset="-122"/>
            </a:endParaRPr>
          </a:p>
        </p:txBody>
      </p:sp>
      <p:pic>
        <p:nvPicPr>
          <p:cNvPr id="2" name="图片 1"/>
          <p:cNvPicPr>
            <a:picLocks noChangeAspect="1"/>
          </p:cNvPicPr>
          <p:nvPr/>
        </p:nvPicPr>
        <p:blipFill>
          <a:blip r:embed="rId1"/>
          <a:srcRect b="28701"/>
          <a:stretch>
            <a:fillRect/>
          </a:stretch>
        </p:blipFill>
        <p:spPr>
          <a:xfrm>
            <a:off x="995045" y="2510790"/>
            <a:ext cx="10071100" cy="4183380"/>
          </a:xfrm>
          <a:prstGeom prst="rect">
            <a:avLst/>
          </a:prstGeom>
        </p:spPr>
      </p:pic>
    </p:spTree>
    <p:custDataLst>
      <p:tags r:id="rId2"/>
    </p:custData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sp>
        <p:nvSpPr>
          <p:cNvPr id="10" name="文本框 9"/>
          <p:cNvSpPr txBox="1"/>
          <p:nvPr/>
        </p:nvSpPr>
        <p:spPr>
          <a:xfrm>
            <a:off x="901700" y="148590"/>
            <a:ext cx="4814570"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7.</a:t>
            </a:r>
            <a:r>
              <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服务产品管理</a:t>
            </a:r>
            <a:endPar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3" name="文本框 2"/>
          <p:cNvSpPr txBox="1"/>
          <p:nvPr/>
        </p:nvSpPr>
        <p:spPr>
          <a:xfrm>
            <a:off x="514985" y="768985"/>
            <a:ext cx="11161395" cy="694690"/>
          </a:xfrm>
          <a:prstGeom prst="rect">
            <a:avLst/>
          </a:prstGeom>
        </p:spPr>
        <p:txBody>
          <a:bodyPr>
            <a:noAutofit/>
          </a:bodyPr>
          <a:p>
            <a:pPr indent="457200" algn="just" defTabSz="266700" fontAlgn="auto">
              <a:lnSpc>
                <a:spcPct val="150000"/>
              </a:lnSpc>
              <a:spcAft>
                <a:spcPct val="0"/>
              </a:spcAft>
              <a:extLst>
                <a:ext uri="{35155182-B16C-46BC-9424-99874614C6A1}">
                  <wpsdc:indentchars xmlns:wpsdc="http://www.wps.cn/officeDocument/2017/drawingmlCustomData" val="200" checksum="59296752"/>
                </a:ext>
              </a:extLst>
            </a:pPr>
            <a:r>
              <a:rPr lang="en-US" altLang="zh-CN" b="1">
                <a:latin typeface="微软雅黑" panose="020B0503020204020204" charset="-122"/>
                <a:ea typeface="微软雅黑" panose="020B0503020204020204" charset="-122"/>
                <a:cs typeface="微软雅黑" panose="020B0503020204020204" charset="-122"/>
                <a:sym typeface="+mn-ea"/>
              </a:rPr>
              <a:t>7.3.4.</a:t>
            </a:r>
            <a:r>
              <a:rPr lang="zh-CN" altLang="en-US" b="1">
                <a:latin typeface="微软雅黑" panose="020B0503020204020204" charset="-122"/>
                <a:ea typeface="微软雅黑" panose="020B0503020204020204" charset="-122"/>
                <a:cs typeface="微软雅黑" panose="020B0503020204020204" charset="-122"/>
                <a:sym typeface="+mn-ea"/>
              </a:rPr>
              <a:t>服务机构合同签约</a:t>
            </a:r>
            <a:endParaRPr lang="zh-CN" altLang="en-US" b="1">
              <a:latin typeface="微软雅黑" panose="020B0503020204020204" charset="-122"/>
              <a:ea typeface="微软雅黑" panose="020B0503020204020204" charset="-122"/>
              <a:cs typeface="微软雅黑" panose="020B0503020204020204" charset="-122"/>
            </a:endParaRPr>
          </a:p>
          <a:p>
            <a:pPr indent="457200" algn="just" defTabSz="266700" fontAlgn="auto">
              <a:lnSpc>
                <a:spcPct val="150000"/>
              </a:lnSpc>
              <a:spcAft>
                <a:spcPct val="0"/>
              </a:spcAft>
              <a:extLst>
                <a:ext uri="{35155182-B16C-46BC-9424-99874614C6A1}">
                  <wpsdc:indentchars xmlns:wpsdc="http://www.wps.cn/officeDocument/2017/drawingmlCustomData" val="200" checksum="59296752"/>
                </a:ext>
              </a:extLst>
            </a:pPr>
            <a:r>
              <a:rPr lang="zh-CN" altLang="en-US">
                <a:latin typeface="微软雅黑" panose="020B0503020204020204" charset="-122"/>
                <a:ea typeface="微软雅黑" panose="020B0503020204020204" charset="-122"/>
                <a:cs typeface="微软雅黑" panose="020B0503020204020204" charset="-122"/>
                <a:sym typeface="+mn-ea"/>
              </a:rPr>
              <a:t>完成</a:t>
            </a:r>
            <a:r>
              <a:rPr lang="en-US" altLang="zh-CN">
                <a:latin typeface="微软雅黑" panose="020B0503020204020204" charset="-122"/>
                <a:ea typeface="微软雅黑" panose="020B0503020204020204" charset="-122"/>
                <a:cs typeface="微软雅黑" panose="020B0503020204020204" charset="-122"/>
                <a:sym typeface="+mn-ea"/>
              </a:rPr>
              <a:t>“</a:t>
            </a:r>
            <a:r>
              <a:rPr lang="zh-CN" altLang="en-US">
                <a:latin typeface="微软雅黑" panose="020B0503020204020204" charset="-122"/>
                <a:ea typeface="微软雅黑" panose="020B0503020204020204" charset="-122"/>
                <a:cs typeface="微软雅黑" panose="020B0503020204020204" charset="-122"/>
                <a:sym typeface="+mn-ea"/>
              </a:rPr>
              <a:t>制作签章</a:t>
            </a:r>
            <a:r>
              <a:rPr lang="en-US" altLang="zh-CN">
                <a:latin typeface="微软雅黑" panose="020B0503020204020204" charset="-122"/>
                <a:ea typeface="微软雅黑" panose="020B0503020204020204" charset="-122"/>
                <a:cs typeface="微软雅黑" panose="020B0503020204020204" charset="-122"/>
                <a:sym typeface="+mn-ea"/>
              </a:rPr>
              <a:t>”</a:t>
            </a:r>
            <a:r>
              <a:rPr lang="zh-CN" altLang="en-US">
                <a:latin typeface="微软雅黑" panose="020B0503020204020204" charset="-122"/>
                <a:ea typeface="微软雅黑" panose="020B0503020204020204" charset="-122"/>
                <a:cs typeface="微软雅黑" panose="020B0503020204020204" charset="-122"/>
                <a:sym typeface="+mn-ea"/>
              </a:rPr>
              <a:t>后，点击</a:t>
            </a:r>
            <a:r>
              <a:rPr lang="en-US" altLang="zh-CN">
                <a:latin typeface="微软雅黑" panose="020B0503020204020204" charset="-122"/>
                <a:ea typeface="微软雅黑" panose="020B0503020204020204" charset="-122"/>
                <a:cs typeface="微软雅黑" panose="020B0503020204020204" charset="-122"/>
                <a:sym typeface="+mn-ea"/>
              </a:rPr>
              <a:t>“</a:t>
            </a:r>
            <a:r>
              <a:rPr lang="zh-CN" altLang="en-US">
                <a:latin typeface="微软雅黑" panose="020B0503020204020204" charset="-122"/>
                <a:ea typeface="微软雅黑" panose="020B0503020204020204" charset="-122"/>
                <a:cs typeface="微软雅黑" panose="020B0503020204020204" charset="-122"/>
                <a:sym typeface="+mn-ea"/>
              </a:rPr>
              <a:t>待服务</a:t>
            </a:r>
            <a:r>
              <a:rPr lang="en-US" altLang="zh-CN">
                <a:latin typeface="微软雅黑" panose="020B0503020204020204" charset="-122"/>
                <a:ea typeface="微软雅黑" panose="020B0503020204020204" charset="-122"/>
                <a:cs typeface="微软雅黑" panose="020B0503020204020204" charset="-122"/>
                <a:sym typeface="+mn-ea"/>
              </a:rPr>
              <a:t>”</a:t>
            </a:r>
            <a:r>
              <a:rPr lang="zh-CN" altLang="en-US">
                <a:latin typeface="微软雅黑" panose="020B0503020204020204" charset="-122"/>
                <a:ea typeface="微软雅黑" panose="020B0503020204020204" charset="-122"/>
                <a:cs typeface="微软雅黑" panose="020B0503020204020204" charset="-122"/>
                <a:sym typeface="+mn-ea"/>
              </a:rPr>
              <a:t>进一步完成服务订单合同签署。</a:t>
            </a:r>
            <a:endParaRPr lang="zh-CN" altLang="en-US">
              <a:latin typeface="微软雅黑" panose="020B0503020204020204" charset="-122"/>
              <a:ea typeface="微软雅黑" panose="020B0503020204020204" charset="-122"/>
              <a:cs typeface="微软雅黑" panose="020B0503020204020204" charset="-122"/>
            </a:endParaRPr>
          </a:p>
        </p:txBody>
      </p:sp>
      <p:pic>
        <p:nvPicPr>
          <p:cNvPr id="4" name="图片 3"/>
          <p:cNvPicPr>
            <a:picLocks noChangeAspect="1"/>
          </p:cNvPicPr>
          <p:nvPr/>
        </p:nvPicPr>
        <p:blipFill>
          <a:blip r:embed="rId1"/>
          <a:stretch>
            <a:fillRect/>
          </a:stretch>
        </p:blipFill>
        <p:spPr>
          <a:xfrm>
            <a:off x="2637155" y="1711960"/>
            <a:ext cx="2339340" cy="5020945"/>
          </a:xfrm>
          <a:prstGeom prst="rect">
            <a:avLst/>
          </a:prstGeom>
        </p:spPr>
      </p:pic>
      <p:pic>
        <p:nvPicPr>
          <p:cNvPr id="5" name="图片 4"/>
          <p:cNvPicPr>
            <a:picLocks noChangeAspect="1"/>
          </p:cNvPicPr>
          <p:nvPr/>
        </p:nvPicPr>
        <p:blipFill>
          <a:blip r:embed="rId2"/>
          <a:stretch>
            <a:fillRect/>
          </a:stretch>
        </p:blipFill>
        <p:spPr>
          <a:xfrm>
            <a:off x="5499100" y="1711960"/>
            <a:ext cx="2336800" cy="5017135"/>
          </a:xfrm>
          <a:prstGeom prst="rect">
            <a:avLst/>
          </a:prstGeom>
        </p:spPr>
      </p:pic>
    </p:spTree>
    <p:custDataLst>
      <p:tags r:id="rId3"/>
    </p:custData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sp>
        <p:nvSpPr>
          <p:cNvPr id="10" name="文本框 9"/>
          <p:cNvSpPr txBox="1"/>
          <p:nvPr/>
        </p:nvSpPr>
        <p:spPr>
          <a:xfrm>
            <a:off x="901700" y="148590"/>
            <a:ext cx="4814570"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7.</a:t>
            </a:r>
            <a:r>
              <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服务产品管理</a:t>
            </a:r>
            <a:endPar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3" name="文本框 2"/>
          <p:cNvSpPr txBox="1"/>
          <p:nvPr/>
        </p:nvSpPr>
        <p:spPr>
          <a:xfrm>
            <a:off x="514985" y="927100"/>
            <a:ext cx="11161395" cy="694690"/>
          </a:xfrm>
          <a:prstGeom prst="rect">
            <a:avLst/>
          </a:prstGeom>
        </p:spPr>
        <p:txBody>
          <a:bodyPr>
            <a:noAutofit/>
          </a:bodyPr>
          <a:p>
            <a:pPr marL="0" indent="266700" algn="just" defTabSz="266700">
              <a:spcAft>
                <a:spcPct val="0"/>
              </a:spcAft>
            </a:pPr>
            <a:r>
              <a:rPr lang="zh-CN" altLang="en-US">
                <a:latin typeface="微软雅黑" panose="020B0503020204020204" charset="-122"/>
                <a:ea typeface="微软雅黑" panose="020B0503020204020204" charset="-122"/>
                <a:cs typeface="微软雅黑" panose="020B0503020204020204" charset="-122"/>
                <a:sym typeface="+mn-ea"/>
              </a:rPr>
              <a:t>根据流程，进一步完成服务订单合同签署，完成人脸识别。</a:t>
            </a:r>
            <a:endParaRPr lang="zh-CN" altLang="en-US">
              <a:latin typeface="微软雅黑" panose="020B0503020204020204" charset="-122"/>
              <a:ea typeface="微软雅黑" panose="020B0503020204020204" charset="-122"/>
              <a:cs typeface="微软雅黑" panose="020B0503020204020204" charset="-122"/>
            </a:endParaRPr>
          </a:p>
        </p:txBody>
      </p:sp>
      <p:pic>
        <p:nvPicPr>
          <p:cNvPr id="2" name="图片 1"/>
          <p:cNvPicPr>
            <a:picLocks noChangeAspect="1"/>
          </p:cNvPicPr>
          <p:nvPr/>
        </p:nvPicPr>
        <p:blipFill>
          <a:blip r:embed="rId1"/>
          <a:srcRect b="8995"/>
          <a:stretch>
            <a:fillRect/>
          </a:stretch>
        </p:blipFill>
        <p:spPr>
          <a:xfrm>
            <a:off x="2505710" y="1644015"/>
            <a:ext cx="2472690" cy="4843780"/>
          </a:xfrm>
          <a:prstGeom prst="rect">
            <a:avLst/>
          </a:prstGeom>
        </p:spPr>
      </p:pic>
      <p:pic>
        <p:nvPicPr>
          <p:cNvPr id="6" name="图片 5"/>
          <p:cNvPicPr>
            <a:picLocks noChangeAspect="1"/>
          </p:cNvPicPr>
          <p:nvPr/>
        </p:nvPicPr>
        <p:blipFill>
          <a:blip r:embed="rId2"/>
          <a:srcRect l="1101" r="1596" b="365"/>
          <a:stretch>
            <a:fillRect/>
          </a:stretch>
        </p:blipFill>
        <p:spPr>
          <a:xfrm>
            <a:off x="5349875" y="1682750"/>
            <a:ext cx="2440800" cy="4804751"/>
          </a:xfrm>
          <a:prstGeom prst="rect">
            <a:avLst/>
          </a:prstGeom>
        </p:spPr>
      </p:pic>
    </p:spTree>
    <p:custDataLst>
      <p:tags r:id="rId3"/>
    </p:custData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sp>
        <p:nvSpPr>
          <p:cNvPr id="10" name="文本框 9"/>
          <p:cNvSpPr txBox="1"/>
          <p:nvPr/>
        </p:nvSpPr>
        <p:spPr>
          <a:xfrm>
            <a:off x="901700" y="148590"/>
            <a:ext cx="4814570"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7.</a:t>
            </a:r>
            <a:r>
              <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服务产品管理</a:t>
            </a:r>
            <a:endPar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3" name="文本框 2"/>
          <p:cNvSpPr txBox="1"/>
          <p:nvPr/>
        </p:nvSpPr>
        <p:spPr>
          <a:xfrm>
            <a:off x="514985" y="927100"/>
            <a:ext cx="11161395" cy="694690"/>
          </a:xfrm>
          <a:prstGeom prst="rect">
            <a:avLst/>
          </a:prstGeom>
        </p:spPr>
        <p:txBody>
          <a:bodyPr>
            <a:noAutofit/>
          </a:bodyPr>
          <a:p>
            <a:pPr marL="0" indent="266700" algn="just" defTabSz="266700">
              <a:spcAft>
                <a:spcPct val="0"/>
              </a:spcAft>
            </a:pPr>
            <a:r>
              <a:rPr lang="zh-CN" altLang="en-US">
                <a:latin typeface="微软雅黑" panose="020B0503020204020204" charset="-122"/>
                <a:ea typeface="微软雅黑" panose="020B0503020204020204" charset="-122"/>
                <a:cs typeface="微软雅黑" panose="020B0503020204020204" charset="-122"/>
                <a:sym typeface="+mn-ea"/>
              </a:rPr>
              <a:t>根据流程，完成人脸识别后，即可完成合同签署。</a:t>
            </a:r>
            <a:endParaRPr lang="zh-CN" altLang="en-US">
              <a:latin typeface="微软雅黑" panose="020B0503020204020204" charset="-122"/>
              <a:ea typeface="微软雅黑" panose="020B0503020204020204" charset="-122"/>
              <a:cs typeface="微软雅黑" panose="020B0503020204020204" charset="-122"/>
            </a:endParaRPr>
          </a:p>
        </p:txBody>
      </p:sp>
      <p:pic>
        <p:nvPicPr>
          <p:cNvPr id="4" name="图片 3"/>
          <p:cNvPicPr>
            <a:picLocks noChangeAspect="1"/>
          </p:cNvPicPr>
          <p:nvPr/>
        </p:nvPicPr>
        <p:blipFill>
          <a:blip r:embed="rId1"/>
          <a:srcRect l="1171"/>
          <a:stretch>
            <a:fillRect/>
          </a:stretch>
        </p:blipFill>
        <p:spPr>
          <a:xfrm>
            <a:off x="2529840" y="1612900"/>
            <a:ext cx="2440800" cy="4724368"/>
          </a:xfrm>
          <a:prstGeom prst="rect">
            <a:avLst/>
          </a:prstGeom>
        </p:spPr>
      </p:pic>
      <p:pic>
        <p:nvPicPr>
          <p:cNvPr id="5" name="图片 4"/>
          <p:cNvPicPr>
            <a:picLocks noChangeAspect="1"/>
          </p:cNvPicPr>
          <p:nvPr/>
        </p:nvPicPr>
        <p:blipFill>
          <a:blip r:embed="rId2"/>
          <a:srcRect l="1202" b="9900"/>
          <a:stretch>
            <a:fillRect/>
          </a:stretch>
        </p:blipFill>
        <p:spPr>
          <a:xfrm>
            <a:off x="5443220" y="1598295"/>
            <a:ext cx="2440940" cy="4739005"/>
          </a:xfrm>
          <a:prstGeom prst="rect">
            <a:avLst/>
          </a:prstGeom>
        </p:spPr>
      </p:pic>
    </p:spTree>
    <p:custDataLst>
      <p:tags r:id="rId3"/>
    </p:custData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sp>
        <p:nvSpPr>
          <p:cNvPr id="10" name="文本框 9"/>
          <p:cNvSpPr txBox="1"/>
          <p:nvPr/>
        </p:nvSpPr>
        <p:spPr>
          <a:xfrm>
            <a:off x="901700" y="148590"/>
            <a:ext cx="4814570"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7.</a:t>
            </a:r>
            <a:r>
              <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服务产品管理</a:t>
            </a:r>
            <a:endPar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3" name="文本框 2"/>
          <p:cNvSpPr txBox="1"/>
          <p:nvPr/>
        </p:nvSpPr>
        <p:spPr>
          <a:xfrm>
            <a:off x="514985" y="927100"/>
            <a:ext cx="11161395" cy="694690"/>
          </a:xfrm>
          <a:prstGeom prst="rect">
            <a:avLst/>
          </a:prstGeom>
        </p:spPr>
        <p:txBody>
          <a:bodyPr>
            <a:noAutofit/>
          </a:bodyPr>
          <a:p>
            <a:pPr indent="457200" algn="just" defTabSz="266700" fontAlgn="auto">
              <a:lnSpc>
                <a:spcPct val="150000"/>
              </a:lnSpc>
              <a:spcAft>
                <a:spcPct val="0"/>
              </a:spcAft>
              <a:extLst>
                <a:ext uri="{35155182-B16C-46BC-9424-99874614C6A1}">
                  <wpsdc:indentchars xmlns:wpsdc="http://www.wps.cn/officeDocument/2017/drawingmlCustomData" val="200" checksum="59296752"/>
                </a:ext>
              </a:extLst>
            </a:pPr>
            <a:r>
              <a:rPr lang="en-US" altLang="zh-CN" b="1">
                <a:latin typeface="微软雅黑" panose="020B0503020204020204" charset="-122"/>
                <a:ea typeface="微软雅黑" panose="020B0503020204020204" charset="-122"/>
                <a:cs typeface="微软雅黑" panose="020B0503020204020204" charset="-122"/>
                <a:sym typeface="+mn-ea"/>
              </a:rPr>
              <a:t>7.3.5.服务机构开始服务</a:t>
            </a:r>
            <a:endParaRPr lang="en-US" altLang="zh-CN" b="1">
              <a:latin typeface="微软雅黑" panose="020B0503020204020204" charset="-122"/>
              <a:ea typeface="微软雅黑" panose="020B0503020204020204" charset="-122"/>
              <a:cs typeface="微软雅黑" panose="020B0503020204020204" charset="-122"/>
            </a:endParaRPr>
          </a:p>
          <a:p>
            <a:pPr indent="457200" algn="just" defTabSz="266700" fontAlgn="auto">
              <a:lnSpc>
                <a:spcPct val="150000"/>
              </a:lnSpc>
              <a:spcAft>
                <a:spcPct val="0"/>
              </a:spcAft>
              <a:extLst>
                <a:ext uri="{35155182-B16C-46BC-9424-99874614C6A1}">
                  <wpsdc:indentchars xmlns:wpsdc="http://www.wps.cn/officeDocument/2017/drawingmlCustomData" val="200" checksum="59296752"/>
                </a:ext>
              </a:extLst>
            </a:pPr>
            <a:r>
              <a:rPr lang="en-US" altLang="zh-CN">
                <a:latin typeface="微软雅黑" panose="020B0503020204020204" charset="-122"/>
                <a:ea typeface="微软雅黑" panose="020B0503020204020204" charset="-122"/>
                <a:cs typeface="微软雅黑" panose="020B0503020204020204" charset="-122"/>
                <a:sym typeface="+mn-ea"/>
              </a:rPr>
              <a:t>企业和服务机构双方签署合同后，企业需支付使用补贴券后的订单金额的20％作为定金。服务机构即可“开始服务”。</a:t>
            </a:r>
            <a:endParaRPr lang="zh-CN" altLang="en-US">
              <a:latin typeface="微软雅黑" panose="020B0503020204020204" charset="-122"/>
              <a:ea typeface="微软雅黑" panose="020B0503020204020204" charset="-122"/>
              <a:cs typeface="微软雅黑" panose="020B0503020204020204" charset="-122"/>
            </a:endParaRPr>
          </a:p>
        </p:txBody>
      </p:sp>
      <p:pic>
        <p:nvPicPr>
          <p:cNvPr id="2" name="图片 1"/>
          <p:cNvPicPr/>
          <p:nvPr/>
        </p:nvPicPr>
        <p:blipFill>
          <a:blip r:embed="rId1"/>
          <a:srcRect l="8544" r="8895"/>
          <a:stretch>
            <a:fillRect/>
          </a:stretch>
        </p:blipFill>
        <p:spPr>
          <a:xfrm>
            <a:off x="182880" y="2212340"/>
            <a:ext cx="7057390" cy="4364355"/>
          </a:xfrm>
          <a:prstGeom prst="rect">
            <a:avLst/>
          </a:prstGeom>
        </p:spPr>
      </p:pic>
      <p:pic>
        <p:nvPicPr>
          <p:cNvPr id="6" name="图片 5"/>
          <p:cNvPicPr/>
          <p:nvPr/>
        </p:nvPicPr>
        <p:blipFill>
          <a:blip r:embed="rId2"/>
          <a:srcRect l="25120" r="10029"/>
          <a:stretch>
            <a:fillRect/>
          </a:stretch>
        </p:blipFill>
        <p:spPr>
          <a:xfrm>
            <a:off x="7320280" y="2212340"/>
            <a:ext cx="4778375" cy="4364355"/>
          </a:xfrm>
          <a:prstGeom prst="rect">
            <a:avLst/>
          </a:prstGeom>
        </p:spPr>
      </p:pic>
    </p:spTree>
    <p:custDataLst>
      <p:tags r:id="rId3"/>
    </p:custData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sp>
        <p:nvSpPr>
          <p:cNvPr id="10" name="文本框 9"/>
          <p:cNvSpPr txBox="1"/>
          <p:nvPr/>
        </p:nvSpPr>
        <p:spPr>
          <a:xfrm>
            <a:off x="901700" y="148590"/>
            <a:ext cx="4814570"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7.</a:t>
            </a:r>
            <a:r>
              <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服务产品管理</a:t>
            </a:r>
            <a:endPar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3" name="文本框 2"/>
          <p:cNvSpPr txBox="1"/>
          <p:nvPr/>
        </p:nvSpPr>
        <p:spPr>
          <a:xfrm>
            <a:off x="514985" y="927100"/>
            <a:ext cx="11161395" cy="694690"/>
          </a:xfrm>
          <a:prstGeom prst="rect">
            <a:avLst/>
          </a:prstGeom>
        </p:spPr>
        <p:txBody>
          <a:bodyPr>
            <a:noAutofit/>
          </a:bodyPr>
          <a:p>
            <a:pPr indent="457200" algn="just" defTabSz="266700" fontAlgn="auto">
              <a:lnSpc>
                <a:spcPct val="150000"/>
              </a:lnSpc>
              <a:spcAft>
                <a:spcPct val="0"/>
              </a:spcAft>
              <a:extLst>
                <a:ext uri="{35155182-B16C-46BC-9424-99874614C6A1}">
                  <wpsdc:indentchars xmlns:wpsdc="http://www.wps.cn/officeDocument/2017/drawingmlCustomData" val="200" checksum="59296752"/>
                </a:ext>
              </a:extLst>
            </a:pPr>
            <a:r>
              <a:rPr lang="en-US" altLang="zh-CN">
                <a:latin typeface="微软雅黑" panose="020B0503020204020204" charset="-122"/>
                <a:ea typeface="微软雅黑" panose="020B0503020204020204" charset="-122"/>
                <a:cs typeface="微软雅黑" panose="020B0503020204020204" charset="-122"/>
                <a:sym typeface="+mn-ea"/>
              </a:rPr>
              <a:t>7.3.6.服务机构完成服务</a:t>
            </a:r>
            <a:endParaRPr lang="en-US" altLang="zh-CN">
              <a:latin typeface="微软雅黑" panose="020B0503020204020204" charset="-122"/>
              <a:ea typeface="微软雅黑" panose="020B0503020204020204" charset="-122"/>
              <a:cs typeface="微软雅黑" panose="020B0503020204020204" charset="-122"/>
            </a:endParaRPr>
          </a:p>
          <a:p>
            <a:pPr indent="457200" algn="just" defTabSz="266700" fontAlgn="auto">
              <a:lnSpc>
                <a:spcPct val="150000"/>
              </a:lnSpc>
              <a:spcAft>
                <a:spcPct val="0"/>
              </a:spcAft>
              <a:extLst>
                <a:ext uri="{35155182-B16C-46BC-9424-99874614C6A1}">
                  <wpsdc:indentchars xmlns:wpsdc="http://www.wps.cn/officeDocument/2017/drawingmlCustomData" val="200" checksum="59296752"/>
                </a:ext>
              </a:extLst>
            </a:pPr>
            <a:r>
              <a:rPr lang="en-US" altLang="zh-CN">
                <a:latin typeface="微软雅黑" panose="020B0503020204020204" charset="-122"/>
                <a:ea typeface="微软雅黑" panose="020B0503020204020204" charset="-122"/>
                <a:cs typeface="微软雅黑" panose="020B0503020204020204" charset="-122"/>
                <a:sym typeface="+mn-ea"/>
              </a:rPr>
              <a:t>服务机构提供服务后，企业支付剩余尾款。服务机构即可上传服务过程佐证完成服务。</a:t>
            </a:r>
            <a:endParaRPr lang="en-US" altLang="zh-CN">
              <a:latin typeface="微软雅黑" panose="020B0503020204020204" charset="-122"/>
              <a:ea typeface="微软雅黑" panose="020B0503020204020204" charset="-122"/>
              <a:cs typeface="微软雅黑" panose="020B0503020204020204" charset="-122"/>
            </a:endParaRPr>
          </a:p>
          <a:p>
            <a:pPr indent="457200" algn="just" defTabSz="266700" fontAlgn="auto">
              <a:lnSpc>
                <a:spcPct val="150000"/>
              </a:lnSpc>
              <a:spcAft>
                <a:spcPct val="0"/>
              </a:spcAft>
              <a:extLst>
                <a:ext uri="{35155182-B16C-46BC-9424-99874614C6A1}">
                  <wpsdc:indentchars xmlns:wpsdc="http://www.wps.cn/officeDocument/2017/drawingmlCustomData" val="200" checksum="59296752"/>
                </a:ext>
              </a:extLst>
            </a:pPr>
            <a:endParaRPr lang="zh-CN" altLang="en-US">
              <a:latin typeface="微软雅黑" panose="020B0503020204020204" charset="-122"/>
              <a:ea typeface="微软雅黑" panose="020B0503020204020204" charset="-122"/>
              <a:cs typeface="微软雅黑" panose="020B0503020204020204" charset="-122"/>
            </a:endParaRPr>
          </a:p>
        </p:txBody>
      </p:sp>
      <p:pic>
        <p:nvPicPr>
          <p:cNvPr id="4" name="图片 3"/>
          <p:cNvPicPr>
            <a:picLocks noChangeAspect="1"/>
          </p:cNvPicPr>
          <p:nvPr/>
        </p:nvPicPr>
        <p:blipFill>
          <a:blip r:embed="rId1"/>
          <a:stretch>
            <a:fillRect/>
          </a:stretch>
        </p:blipFill>
        <p:spPr>
          <a:xfrm>
            <a:off x="1222375" y="1910080"/>
            <a:ext cx="9452610" cy="4734560"/>
          </a:xfrm>
          <a:prstGeom prst="rect">
            <a:avLst/>
          </a:prstGeom>
        </p:spPr>
      </p:pic>
    </p:spTree>
    <p:custDataLst>
      <p:tags r:id="rId2"/>
    </p:custData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sp>
        <p:nvSpPr>
          <p:cNvPr id="10" name="文本框 9"/>
          <p:cNvSpPr txBox="1"/>
          <p:nvPr/>
        </p:nvSpPr>
        <p:spPr>
          <a:xfrm>
            <a:off x="901700" y="148590"/>
            <a:ext cx="4814570"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8.</a:t>
            </a:r>
            <a:r>
              <a:rPr lang="zh-CN" altLang="en-US"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服务券兑付</a:t>
            </a:r>
            <a:endParaRPr lang="zh-CN" altLang="en-US"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3" name="文本框 2"/>
          <p:cNvSpPr txBox="1"/>
          <p:nvPr/>
        </p:nvSpPr>
        <p:spPr>
          <a:xfrm>
            <a:off x="514985" y="927100"/>
            <a:ext cx="11161395" cy="694690"/>
          </a:xfrm>
          <a:prstGeom prst="rect">
            <a:avLst/>
          </a:prstGeom>
        </p:spPr>
        <p:txBody>
          <a:bodyPr>
            <a:noAutofit/>
          </a:bodyPr>
          <a:p>
            <a:pPr indent="457200" algn="just" defTabSz="266700" fontAlgn="auto">
              <a:lnSpc>
                <a:spcPct val="150000"/>
              </a:lnSpc>
              <a:spcAft>
                <a:spcPct val="0"/>
              </a:spcAft>
              <a:extLst>
                <a:ext uri="{35155182-B16C-46BC-9424-99874614C6A1}">
                  <wpsdc:indentchars xmlns:wpsdc="http://www.wps.cn/officeDocument/2017/drawingmlCustomData" val="200" checksum="59296752"/>
                </a:ext>
              </a:extLst>
            </a:pPr>
            <a:r>
              <a:rPr lang="en-US" altLang="zh-CN" b="1">
                <a:latin typeface="微软雅黑" panose="020B0503020204020204" charset="-122"/>
                <a:ea typeface="微软雅黑" panose="020B0503020204020204" charset="-122"/>
                <a:cs typeface="微软雅黑" panose="020B0503020204020204" charset="-122"/>
                <a:sym typeface="+mn-ea"/>
              </a:rPr>
              <a:t>8.1  服务机构申请兑付</a:t>
            </a:r>
            <a:endParaRPr lang="en-US" altLang="zh-CN" b="1">
              <a:latin typeface="微软雅黑" panose="020B0503020204020204" charset="-122"/>
              <a:ea typeface="微软雅黑" panose="020B0503020204020204" charset="-122"/>
              <a:cs typeface="微软雅黑" panose="020B0503020204020204" charset="-122"/>
            </a:endParaRPr>
          </a:p>
          <a:p>
            <a:pPr indent="457200" algn="just" defTabSz="266700" fontAlgn="auto">
              <a:lnSpc>
                <a:spcPct val="150000"/>
              </a:lnSpc>
              <a:spcAft>
                <a:spcPct val="0"/>
              </a:spcAft>
              <a:extLst>
                <a:ext uri="{35155182-B16C-46BC-9424-99874614C6A1}">
                  <wpsdc:indentchars xmlns:wpsdc="http://www.wps.cn/officeDocument/2017/drawingmlCustomData" val="200" checksum="59296752"/>
                </a:ext>
              </a:extLst>
            </a:pPr>
            <a:r>
              <a:rPr lang="en-US" altLang="zh-CN">
                <a:latin typeface="微软雅黑" panose="020B0503020204020204" charset="-122"/>
                <a:ea typeface="微软雅黑" panose="020B0503020204020204" charset="-122"/>
                <a:cs typeface="微软雅黑" panose="020B0503020204020204" charset="-122"/>
                <a:sym typeface="+mn-ea"/>
              </a:rPr>
              <a:t>服务机构完成服务后，企业进行评价。评价完成，服务机构即可向平台进行“申请兑付”。</a:t>
            </a:r>
            <a:endParaRPr lang="en-US" altLang="zh-CN">
              <a:latin typeface="微软雅黑" panose="020B0503020204020204" charset="-122"/>
              <a:ea typeface="微软雅黑" panose="020B0503020204020204" charset="-122"/>
              <a:cs typeface="微软雅黑" panose="020B0503020204020204" charset="-122"/>
            </a:endParaRPr>
          </a:p>
          <a:p>
            <a:pPr indent="457200" algn="just" defTabSz="266700" fontAlgn="auto">
              <a:lnSpc>
                <a:spcPct val="150000"/>
              </a:lnSpc>
              <a:spcAft>
                <a:spcPct val="0"/>
              </a:spcAft>
              <a:extLst>
                <a:ext uri="{35155182-B16C-46BC-9424-99874614C6A1}">
                  <wpsdc:indentchars xmlns:wpsdc="http://www.wps.cn/officeDocument/2017/drawingmlCustomData" val="200" checksum="59296752"/>
                </a:ext>
              </a:extLst>
            </a:pPr>
            <a:endParaRPr lang="zh-CN" altLang="en-US">
              <a:latin typeface="微软雅黑" panose="020B0503020204020204" charset="-122"/>
              <a:ea typeface="微软雅黑" panose="020B0503020204020204" charset="-122"/>
              <a:cs typeface="微软雅黑" panose="020B0503020204020204" charset="-122"/>
            </a:endParaRPr>
          </a:p>
        </p:txBody>
      </p:sp>
      <p:pic>
        <p:nvPicPr>
          <p:cNvPr id="2" name="图片 1"/>
          <p:cNvPicPr>
            <a:picLocks noChangeAspect="1"/>
          </p:cNvPicPr>
          <p:nvPr/>
        </p:nvPicPr>
        <p:blipFill>
          <a:blip r:embed="rId1"/>
          <a:stretch>
            <a:fillRect/>
          </a:stretch>
        </p:blipFill>
        <p:spPr>
          <a:xfrm>
            <a:off x="1697355" y="2057400"/>
            <a:ext cx="7718425" cy="4621530"/>
          </a:xfrm>
          <a:prstGeom prst="rect">
            <a:avLst/>
          </a:prstGeom>
        </p:spPr>
      </p:pic>
    </p:spTree>
    <p:custDataLst>
      <p:tags r:id="rId2"/>
    </p:custData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sp>
        <p:nvSpPr>
          <p:cNvPr id="10" name="文本框 9"/>
          <p:cNvSpPr txBox="1"/>
          <p:nvPr/>
        </p:nvSpPr>
        <p:spPr>
          <a:xfrm>
            <a:off x="901700" y="148590"/>
            <a:ext cx="4814570"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8.</a:t>
            </a:r>
            <a:r>
              <a:rPr lang="zh-CN" altLang="en-US"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服务券兑付</a:t>
            </a:r>
            <a:endParaRPr lang="zh-CN" altLang="en-US"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3" name="文本框 2"/>
          <p:cNvSpPr txBox="1"/>
          <p:nvPr/>
        </p:nvSpPr>
        <p:spPr>
          <a:xfrm>
            <a:off x="514985" y="927100"/>
            <a:ext cx="11161395" cy="694690"/>
          </a:xfrm>
          <a:prstGeom prst="rect">
            <a:avLst/>
          </a:prstGeom>
        </p:spPr>
        <p:txBody>
          <a:bodyPr>
            <a:noAutofit/>
          </a:bodyPr>
          <a:p>
            <a:pPr indent="457200" algn="just" defTabSz="266700" fontAlgn="auto">
              <a:lnSpc>
                <a:spcPct val="150000"/>
              </a:lnSpc>
              <a:spcAft>
                <a:spcPct val="0"/>
              </a:spcAft>
              <a:extLst>
                <a:ext uri="{35155182-B16C-46BC-9424-99874614C6A1}">
                  <wpsdc:indentchars xmlns:wpsdc="http://www.wps.cn/officeDocument/2017/drawingmlCustomData" val="200" checksum="59296752"/>
                </a:ext>
              </a:extLst>
            </a:pPr>
            <a:r>
              <a:rPr lang="zh-CN" altLang="en-US">
                <a:latin typeface="微软雅黑" panose="020B0503020204020204" charset="-122"/>
                <a:ea typeface="微软雅黑" panose="020B0503020204020204" charset="-122"/>
                <a:cs typeface="微软雅黑" panose="020B0503020204020204" charset="-122"/>
              </a:rPr>
              <a:t>提交相关的兑付材料，等待平台工作人员进行审核。</a:t>
            </a:r>
            <a:endParaRPr lang="zh-CN" altLang="en-US">
              <a:latin typeface="微软雅黑" panose="020B0503020204020204" charset="-122"/>
              <a:ea typeface="微软雅黑" panose="020B0503020204020204" charset="-122"/>
              <a:cs typeface="微软雅黑" panose="020B0503020204020204" charset="-122"/>
            </a:endParaRPr>
          </a:p>
        </p:txBody>
      </p:sp>
      <p:pic>
        <p:nvPicPr>
          <p:cNvPr id="4" name="图片 3"/>
          <p:cNvPicPr>
            <a:picLocks noChangeAspect="1"/>
          </p:cNvPicPr>
          <p:nvPr/>
        </p:nvPicPr>
        <p:blipFill>
          <a:blip r:embed="rId1"/>
          <a:stretch>
            <a:fillRect/>
          </a:stretch>
        </p:blipFill>
        <p:spPr>
          <a:xfrm>
            <a:off x="1857375" y="1442720"/>
            <a:ext cx="8980170" cy="5253355"/>
          </a:xfrm>
          <a:prstGeom prst="rect">
            <a:avLst/>
          </a:prstGeom>
        </p:spPr>
      </p:pic>
    </p:spTree>
    <p:custDataLst>
      <p:tags r:id="rId2"/>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4" name="组合 3"/>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sp>
        <p:nvSpPr>
          <p:cNvPr id="23" name="文本框 22"/>
          <p:cNvSpPr txBox="1"/>
          <p:nvPr/>
        </p:nvSpPr>
        <p:spPr>
          <a:xfrm>
            <a:off x="901700" y="148590"/>
            <a:ext cx="9243060"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2.</a:t>
            </a:r>
            <a:r>
              <a:rPr lang="zh-CN" altLang="en-US"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进入【广西制造业企业培优育强服务券管理平台】</a:t>
            </a:r>
            <a:r>
              <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 </a:t>
            </a:r>
            <a:endPar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8" name="文本框 7"/>
          <p:cNvSpPr txBox="1"/>
          <p:nvPr/>
        </p:nvSpPr>
        <p:spPr>
          <a:xfrm>
            <a:off x="666115" y="1009650"/>
            <a:ext cx="9827895" cy="922020"/>
          </a:xfrm>
          <a:prstGeom prst="rect">
            <a:avLst/>
          </a:prstGeom>
          <a:noFill/>
        </p:spPr>
        <p:txBody>
          <a:bodyPr wrap="square" rtlCol="0">
            <a:spAutoFit/>
          </a:bodyPr>
          <a:p>
            <a:pPr indent="0" fontAlgn="auto">
              <a:lnSpc>
                <a:spcPct val="150000"/>
              </a:lnSpc>
            </a:pPr>
            <a:r>
              <a:rPr lang="en-US" altLang="zh-CN" b="1">
                <a:latin typeface="微软雅黑" panose="020B0503020204020204" charset="-122"/>
                <a:ea typeface="微软雅黑" panose="020B0503020204020204" charset="-122"/>
                <a:cs typeface="微软雅黑" panose="020B0503020204020204" charset="-122"/>
              </a:rPr>
              <a:t>2.1通过输入平台网址进入平台</a:t>
            </a:r>
            <a:endParaRPr lang="en-US" altLang="zh-CN">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en-US" altLang="zh-CN">
                <a:latin typeface="微软雅黑" panose="020B0503020204020204" charset="-122"/>
                <a:ea typeface="微软雅黑" panose="020B0503020204020204" charset="-122"/>
                <a:cs typeface="微软雅黑" panose="020B0503020204020204" charset="-122"/>
              </a:rPr>
              <a:t>打开浏览器输入平台网址（https://www.gxgeq.com/index）访问进入平台首页。</a:t>
            </a:r>
            <a:endParaRPr lang="en-US" altLang="zh-CN">
              <a:latin typeface="微软雅黑" panose="020B0503020204020204" charset="-122"/>
              <a:ea typeface="微软雅黑" panose="020B0503020204020204" charset="-122"/>
              <a:cs typeface="微软雅黑" panose="020B0503020204020204" charset="-122"/>
            </a:endParaRPr>
          </a:p>
        </p:txBody>
      </p:sp>
      <p:pic>
        <p:nvPicPr>
          <p:cNvPr id="5" name="图片 4"/>
          <p:cNvPicPr>
            <a:picLocks noChangeAspect="1"/>
          </p:cNvPicPr>
          <p:nvPr/>
        </p:nvPicPr>
        <p:blipFill>
          <a:blip r:embed="rId1"/>
          <a:stretch>
            <a:fillRect/>
          </a:stretch>
        </p:blipFill>
        <p:spPr>
          <a:xfrm>
            <a:off x="1899920" y="2099310"/>
            <a:ext cx="7832090" cy="4566920"/>
          </a:xfrm>
          <a:prstGeom prst="rect">
            <a:avLst/>
          </a:prstGeom>
        </p:spPr>
      </p:pic>
    </p:spTree>
    <p:custDataLst>
      <p:tags r:id="rId2"/>
    </p:custData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sp>
        <p:nvSpPr>
          <p:cNvPr id="10" name="文本框 9"/>
          <p:cNvSpPr txBox="1"/>
          <p:nvPr/>
        </p:nvSpPr>
        <p:spPr>
          <a:xfrm>
            <a:off x="901700" y="148590"/>
            <a:ext cx="3638550"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9</a:t>
            </a:r>
            <a:r>
              <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.我的需求管理</a:t>
            </a:r>
            <a:endPar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3" name="文本框 2"/>
          <p:cNvSpPr txBox="1"/>
          <p:nvPr/>
        </p:nvSpPr>
        <p:spPr>
          <a:xfrm>
            <a:off x="515620" y="939165"/>
            <a:ext cx="11161395" cy="694690"/>
          </a:xfrm>
          <a:prstGeom prst="rect">
            <a:avLst/>
          </a:prstGeom>
        </p:spPr>
        <p:txBody>
          <a:bodyPr>
            <a:noAutofit/>
          </a:bodyPr>
          <a:p>
            <a:pPr indent="266700" algn="just" defTabSz="266700" fontAlgn="auto">
              <a:lnSpc>
                <a:spcPct val="150000"/>
              </a:lnSpc>
              <a:spcAft>
                <a:spcPct val="0"/>
              </a:spcAft>
            </a:pPr>
            <a:r>
              <a:rPr lang="en-US" altLang="zh-CN" b="1">
                <a:latin typeface="微软雅黑" panose="020B0503020204020204" charset="-122"/>
                <a:ea typeface="微软雅黑" panose="020B0503020204020204" charset="-122"/>
                <a:cs typeface="微软雅黑" panose="020B0503020204020204" charset="-122"/>
              </a:rPr>
              <a:t>9.1  申请发布需求入口一：</a:t>
            </a:r>
            <a:endParaRPr lang="en-US" altLang="zh-CN">
              <a:latin typeface="微软雅黑" panose="020B0503020204020204" charset="-122"/>
              <a:ea typeface="微软雅黑" panose="020B0503020204020204" charset="-122"/>
              <a:cs typeface="微软雅黑" panose="020B0503020204020204" charset="-122"/>
            </a:endParaRPr>
          </a:p>
          <a:p>
            <a:pPr indent="266700" algn="just" defTabSz="266700" fontAlgn="auto">
              <a:lnSpc>
                <a:spcPct val="150000"/>
              </a:lnSpc>
              <a:spcAft>
                <a:spcPct val="0"/>
              </a:spcAft>
            </a:pPr>
            <a:r>
              <a:rPr lang="en-US" altLang="zh-CN">
                <a:latin typeface="微软雅黑" panose="020B0503020204020204" charset="-122"/>
                <a:ea typeface="微软雅黑" panose="020B0503020204020204" charset="-122"/>
                <a:cs typeface="微软雅黑" panose="020B0503020204020204" charset="-122"/>
              </a:rPr>
              <a:t>在首页“企业需求”页面，点击“发布需求”即可跳转至发布需求页面。</a:t>
            </a:r>
            <a:endParaRPr lang="en-US" altLang="zh-CN">
              <a:latin typeface="微软雅黑" panose="020B0503020204020204" charset="-122"/>
              <a:ea typeface="微软雅黑" panose="020B0503020204020204" charset="-122"/>
              <a:cs typeface="微软雅黑" panose="020B0503020204020204" charset="-122"/>
            </a:endParaRPr>
          </a:p>
        </p:txBody>
      </p:sp>
      <p:pic>
        <p:nvPicPr>
          <p:cNvPr id="4" name="图片 3"/>
          <p:cNvPicPr>
            <a:picLocks noChangeAspect="1"/>
          </p:cNvPicPr>
          <p:nvPr/>
        </p:nvPicPr>
        <p:blipFill>
          <a:blip r:embed="rId1"/>
          <a:stretch>
            <a:fillRect/>
          </a:stretch>
        </p:blipFill>
        <p:spPr>
          <a:xfrm>
            <a:off x="2154555" y="1815465"/>
            <a:ext cx="7468235" cy="4930775"/>
          </a:xfrm>
          <a:prstGeom prst="rect">
            <a:avLst/>
          </a:prstGeom>
        </p:spPr>
      </p:pic>
    </p:spTree>
    <p:custDataLst>
      <p:tags r:id="rId2"/>
    </p:custData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sp>
        <p:nvSpPr>
          <p:cNvPr id="10" name="文本框 9"/>
          <p:cNvSpPr txBox="1"/>
          <p:nvPr/>
        </p:nvSpPr>
        <p:spPr>
          <a:xfrm>
            <a:off x="901700" y="148590"/>
            <a:ext cx="3638550"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9</a:t>
            </a:r>
            <a:r>
              <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.我的需求管理</a:t>
            </a:r>
            <a:endPar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3" name="文本框 2"/>
          <p:cNvSpPr txBox="1"/>
          <p:nvPr/>
        </p:nvSpPr>
        <p:spPr>
          <a:xfrm>
            <a:off x="515620" y="939165"/>
            <a:ext cx="11161395" cy="694690"/>
          </a:xfrm>
          <a:prstGeom prst="rect">
            <a:avLst/>
          </a:prstGeom>
        </p:spPr>
        <p:txBody>
          <a:bodyPr>
            <a:noAutofit/>
          </a:bodyPr>
          <a:p>
            <a:pPr indent="266700" algn="just" defTabSz="266700" fontAlgn="auto">
              <a:lnSpc>
                <a:spcPct val="150000"/>
              </a:lnSpc>
              <a:spcAft>
                <a:spcPct val="0"/>
              </a:spcAft>
            </a:pPr>
            <a:r>
              <a:rPr lang="en-US" b="1">
                <a:latin typeface="微软雅黑" panose="020B0503020204020204" charset="-122"/>
                <a:ea typeface="微软雅黑" panose="020B0503020204020204" charset="-122"/>
                <a:cs typeface="微软雅黑" panose="020B0503020204020204" charset="-122"/>
              </a:rPr>
              <a:t>9.2   </a:t>
            </a:r>
            <a:r>
              <a:rPr b="1">
                <a:latin typeface="微软雅黑" panose="020B0503020204020204" charset="-122"/>
                <a:ea typeface="微软雅黑" panose="020B0503020204020204" charset="-122"/>
                <a:cs typeface="微软雅黑" panose="020B0503020204020204" charset="-122"/>
              </a:rPr>
              <a:t>申请发布需求入口二：</a:t>
            </a:r>
            <a:endParaRPr b="1">
              <a:latin typeface="微软雅黑" panose="020B0503020204020204" charset="-122"/>
              <a:ea typeface="微软雅黑" panose="020B0503020204020204" charset="-122"/>
              <a:cs typeface="微软雅黑" panose="020B0503020204020204" charset="-122"/>
            </a:endParaRPr>
          </a:p>
          <a:p>
            <a:pPr indent="266700" algn="just" defTabSz="266700" fontAlgn="auto">
              <a:lnSpc>
                <a:spcPct val="150000"/>
              </a:lnSpc>
              <a:spcAft>
                <a:spcPct val="0"/>
              </a:spcAft>
            </a:pPr>
            <a:r>
              <a:rPr>
                <a:latin typeface="微软雅黑" panose="020B0503020204020204" charset="-122"/>
                <a:ea typeface="微软雅黑" panose="020B0503020204020204" charset="-122"/>
                <a:cs typeface="微软雅黑" panose="020B0503020204020204" charset="-122"/>
              </a:rPr>
              <a:t>点击“我的需求管理”进入我发布的需求页面，即可看见“发布需求”的入口。</a:t>
            </a:r>
            <a:endParaRPr>
              <a:latin typeface="微软雅黑" panose="020B0503020204020204" charset="-122"/>
              <a:ea typeface="微软雅黑" panose="020B0503020204020204" charset="-122"/>
              <a:cs typeface="微软雅黑" panose="020B0503020204020204" charset="-122"/>
            </a:endParaRPr>
          </a:p>
        </p:txBody>
      </p:sp>
      <p:pic>
        <p:nvPicPr>
          <p:cNvPr id="41" name="图片 23"/>
          <p:cNvPicPr/>
          <p:nvPr/>
        </p:nvPicPr>
        <p:blipFill>
          <a:blip r:embed="rId1"/>
          <a:srcRect l="8160" r="9393" b="8446"/>
          <a:stretch>
            <a:fillRect/>
          </a:stretch>
        </p:blipFill>
        <p:spPr>
          <a:xfrm>
            <a:off x="145415" y="2036445"/>
            <a:ext cx="5851525" cy="4429125"/>
          </a:xfrm>
          <a:prstGeom prst="rect">
            <a:avLst/>
          </a:prstGeom>
          <a:noFill/>
          <a:ln>
            <a:noFill/>
          </a:ln>
        </p:spPr>
      </p:pic>
      <p:pic>
        <p:nvPicPr>
          <p:cNvPr id="42" name="图片 24"/>
          <p:cNvPicPr/>
          <p:nvPr/>
        </p:nvPicPr>
        <p:blipFill>
          <a:blip r:embed="rId2"/>
          <a:srcRect l="7910" r="9286" b="9194"/>
          <a:stretch>
            <a:fillRect/>
          </a:stretch>
        </p:blipFill>
        <p:spPr>
          <a:xfrm>
            <a:off x="6123940" y="2036445"/>
            <a:ext cx="5795645" cy="4427220"/>
          </a:xfrm>
          <a:prstGeom prst="rect">
            <a:avLst/>
          </a:prstGeom>
          <a:noFill/>
          <a:ln>
            <a:noFill/>
          </a:ln>
        </p:spPr>
      </p:pic>
      <p:pic>
        <p:nvPicPr>
          <p:cNvPr id="2" name="图片 1"/>
          <p:cNvPicPr>
            <a:picLocks noChangeAspect="1"/>
          </p:cNvPicPr>
          <p:nvPr/>
        </p:nvPicPr>
        <p:blipFill>
          <a:blip r:embed="rId3"/>
          <a:stretch>
            <a:fillRect/>
          </a:stretch>
        </p:blipFill>
        <p:spPr>
          <a:xfrm>
            <a:off x="462280" y="2153920"/>
            <a:ext cx="1986915" cy="253365"/>
          </a:xfrm>
          <a:prstGeom prst="rect">
            <a:avLst/>
          </a:prstGeom>
        </p:spPr>
      </p:pic>
      <p:pic>
        <p:nvPicPr>
          <p:cNvPr id="4" name="图片 3"/>
          <p:cNvPicPr>
            <a:picLocks noChangeAspect="1"/>
          </p:cNvPicPr>
          <p:nvPr/>
        </p:nvPicPr>
        <p:blipFill>
          <a:blip r:embed="rId3"/>
          <a:stretch>
            <a:fillRect/>
          </a:stretch>
        </p:blipFill>
        <p:spPr>
          <a:xfrm>
            <a:off x="6372860" y="2153920"/>
            <a:ext cx="2323465" cy="252730"/>
          </a:xfrm>
          <a:prstGeom prst="rect">
            <a:avLst/>
          </a:prstGeom>
        </p:spPr>
      </p:pic>
      <p:pic>
        <p:nvPicPr>
          <p:cNvPr id="5" name="图片 4"/>
          <p:cNvPicPr>
            <a:picLocks noChangeAspect="1"/>
          </p:cNvPicPr>
          <p:nvPr/>
        </p:nvPicPr>
        <p:blipFill>
          <a:blip r:embed="rId4"/>
          <a:stretch>
            <a:fillRect/>
          </a:stretch>
        </p:blipFill>
        <p:spPr>
          <a:xfrm>
            <a:off x="558165" y="2557145"/>
            <a:ext cx="2139950" cy="209550"/>
          </a:xfrm>
          <a:prstGeom prst="rect">
            <a:avLst/>
          </a:prstGeom>
        </p:spPr>
      </p:pic>
      <p:pic>
        <p:nvPicPr>
          <p:cNvPr id="6" name="图片 5"/>
          <p:cNvPicPr>
            <a:picLocks noChangeAspect="1"/>
          </p:cNvPicPr>
          <p:nvPr/>
        </p:nvPicPr>
        <p:blipFill>
          <a:blip r:embed="rId4"/>
          <a:stretch>
            <a:fillRect/>
          </a:stretch>
        </p:blipFill>
        <p:spPr>
          <a:xfrm>
            <a:off x="6537325" y="2531745"/>
            <a:ext cx="2308225" cy="226060"/>
          </a:xfrm>
          <a:prstGeom prst="rect">
            <a:avLst/>
          </a:prstGeom>
        </p:spPr>
      </p:pic>
    </p:spTree>
    <p:custDataLst>
      <p:tags r:id="rId5"/>
    </p:custData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sp>
        <p:nvSpPr>
          <p:cNvPr id="10" name="文本框 9"/>
          <p:cNvSpPr txBox="1"/>
          <p:nvPr/>
        </p:nvSpPr>
        <p:spPr>
          <a:xfrm>
            <a:off x="901700" y="148590"/>
            <a:ext cx="3638550"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9</a:t>
            </a:r>
            <a:r>
              <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.我的需求管理</a:t>
            </a:r>
            <a:endPar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3" name="文本框 2"/>
          <p:cNvSpPr txBox="1"/>
          <p:nvPr/>
        </p:nvSpPr>
        <p:spPr>
          <a:xfrm>
            <a:off x="515620" y="939165"/>
            <a:ext cx="11161395" cy="694690"/>
          </a:xfrm>
          <a:prstGeom prst="rect">
            <a:avLst/>
          </a:prstGeom>
        </p:spPr>
        <p:txBody>
          <a:bodyPr>
            <a:noAutofit/>
          </a:bodyPr>
          <a:p>
            <a:pPr indent="266700" algn="just" defTabSz="266700" fontAlgn="auto">
              <a:lnSpc>
                <a:spcPct val="150000"/>
              </a:lnSpc>
              <a:spcAft>
                <a:spcPct val="0"/>
              </a:spcAft>
            </a:pPr>
            <a:r>
              <a:rPr>
                <a:latin typeface="微软雅黑" panose="020B0503020204020204" charset="-122"/>
                <a:ea typeface="微软雅黑" panose="020B0503020204020204" charset="-122"/>
                <a:cs typeface="微软雅黑" panose="020B0503020204020204" charset="-122"/>
              </a:rPr>
              <a:t>向平台提交申请发布需求，发布状态为“待处理”。由平台人员进行审核，审核通过后状态变为“已发布”。</a:t>
            </a:r>
            <a:endParaRPr>
              <a:latin typeface="微软雅黑" panose="020B0503020204020204" charset="-122"/>
              <a:ea typeface="微软雅黑" panose="020B0503020204020204" charset="-122"/>
              <a:cs typeface="微软雅黑" panose="020B0503020204020204" charset="-122"/>
            </a:endParaRPr>
          </a:p>
        </p:txBody>
      </p:sp>
      <p:pic>
        <p:nvPicPr>
          <p:cNvPr id="43" name="图片 25"/>
          <p:cNvPicPr>
            <a:picLocks noChangeAspect="1"/>
          </p:cNvPicPr>
          <p:nvPr/>
        </p:nvPicPr>
        <p:blipFill>
          <a:blip r:embed="rId1"/>
          <a:srcRect l="7803" r="8537" b="11921"/>
          <a:stretch>
            <a:fillRect/>
          </a:stretch>
        </p:blipFill>
        <p:spPr>
          <a:xfrm>
            <a:off x="128270" y="1976120"/>
            <a:ext cx="6104255" cy="4250690"/>
          </a:xfrm>
          <a:prstGeom prst="rect">
            <a:avLst/>
          </a:prstGeom>
          <a:noFill/>
          <a:ln>
            <a:noFill/>
          </a:ln>
        </p:spPr>
      </p:pic>
      <p:pic>
        <p:nvPicPr>
          <p:cNvPr id="44" name="图片 27"/>
          <p:cNvPicPr>
            <a:picLocks noChangeAspect="1"/>
          </p:cNvPicPr>
          <p:nvPr/>
        </p:nvPicPr>
        <p:blipFill>
          <a:blip r:embed="rId2"/>
          <a:srcRect l="7721" t="7497" r="8942" b="11348"/>
          <a:stretch>
            <a:fillRect/>
          </a:stretch>
        </p:blipFill>
        <p:spPr>
          <a:xfrm>
            <a:off x="6334760" y="1964690"/>
            <a:ext cx="5714365" cy="4330700"/>
          </a:xfrm>
          <a:prstGeom prst="rect">
            <a:avLst/>
          </a:prstGeom>
          <a:noFill/>
          <a:ln>
            <a:noFill/>
          </a:ln>
        </p:spPr>
      </p:pic>
      <p:pic>
        <p:nvPicPr>
          <p:cNvPr id="2" name="图片 1"/>
          <p:cNvPicPr>
            <a:picLocks noChangeAspect="1"/>
          </p:cNvPicPr>
          <p:nvPr/>
        </p:nvPicPr>
        <p:blipFill>
          <a:blip r:embed="rId3"/>
          <a:stretch>
            <a:fillRect/>
          </a:stretch>
        </p:blipFill>
        <p:spPr>
          <a:xfrm>
            <a:off x="467995" y="2064385"/>
            <a:ext cx="2188845" cy="293370"/>
          </a:xfrm>
          <a:prstGeom prst="rect">
            <a:avLst/>
          </a:prstGeom>
        </p:spPr>
      </p:pic>
      <p:pic>
        <p:nvPicPr>
          <p:cNvPr id="4" name="图片 3"/>
          <p:cNvPicPr>
            <a:picLocks noChangeAspect="1"/>
          </p:cNvPicPr>
          <p:nvPr/>
        </p:nvPicPr>
        <p:blipFill>
          <a:blip r:embed="rId3"/>
          <a:stretch>
            <a:fillRect/>
          </a:stretch>
        </p:blipFill>
        <p:spPr>
          <a:xfrm>
            <a:off x="6633210" y="2085340"/>
            <a:ext cx="1921510" cy="261620"/>
          </a:xfrm>
          <a:prstGeom prst="rect">
            <a:avLst/>
          </a:prstGeom>
        </p:spPr>
      </p:pic>
      <p:pic>
        <p:nvPicPr>
          <p:cNvPr id="5" name="图片 4"/>
          <p:cNvPicPr>
            <a:picLocks noChangeAspect="1"/>
          </p:cNvPicPr>
          <p:nvPr/>
        </p:nvPicPr>
        <p:blipFill>
          <a:blip r:embed="rId4"/>
          <a:stretch>
            <a:fillRect/>
          </a:stretch>
        </p:blipFill>
        <p:spPr>
          <a:xfrm>
            <a:off x="656590" y="2455545"/>
            <a:ext cx="2000250" cy="193040"/>
          </a:xfrm>
          <a:prstGeom prst="rect">
            <a:avLst/>
          </a:prstGeom>
        </p:spPr>
      </p:pic>
      <p:pic>
        <p:nvPicPr>
          <p:cNvPr id="6" name="图片 5"/>
          <p:cNvPicPr>
            <a:picLocks noChangeAspect="1"/>
          </p:cNvPicPr>
          <p:nvPr/>
        </p:nvPicPr>
        <p:blipFill>
          <a:blip r:embed="rId4"/>
          <a:stretch>
            <a:fillRect/>
          </a:stretch>
        </p:blipFill>
        <p:spPr>
          <a:xfrm>
            <a:off x="6721475" y="2460625"/>
            <a:ext cx="2000250" cy="193040"/>
          </a:xfrm>
          <a:prstGeom prst="rect">
            <a:avLst/>
          </a:prstGeom>
        </p:spPr>
      </p:pic>
    </p:spTree>
    <p:custDataLst>
      <p:tags r:id="rId5"/>
    </p:custData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sp>
        <p:nvSpPr>
          <p:cNvPr id="10" name="文本框 9"/>
          <p:cNvSpPr txBox="1"/>
          <p:nvPr/>
        </p:nvSpPr>
        <p:spPr>
          <a:xfrm>
            <a:off x="901700" y="148590"/>
            <a:ext cx="3638550"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9</a:t>
            </a:r>
            <a:r>
              <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.我的需求管理</a:t>
            </a:r>
            <a:endPar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3" name="文本框 2"/>
          <p:cNvSpPr txBox="1"/>
          <p:nvPr/>
        </p:nvSpPr>
        <p:spPr>
          <a:xfrm>
            <a:off x="515620" y="939165"/>
            <a:ext cx="11161395" cy="694690"/>
          </a:xfrm>
          <a:prstGeom prst="rect">
            <a:avLst/>
          </a:prstGeom>
        </p:spPr>
        <p:txBody>
          <a:bodyPr>
            <a:noAutofit/>
          </a:bodyPr>
          <a:p>
            <a:pPr marL="0" indent="266700" algn="just" defTabSz="266700">
              <a:spcAft>
                <a:spcPct val="0"/>
              </a:spcAft>
            </a:pPr>
            <a:r>
              <a:rPr>
                <a:latin typeface="微软雅黑" panose="020B0503020204020204" charset="-122"/>
                <a:ea typeface="微软雅黑" panose="020B0503020204020204" charset="-122"/>
                <a:cs typeface="微软雅黑" panose="020B0503020204020204" charset="-122"/>
              </a:rPr>
              <a:t>发布的需求审核通过后，可在首页点击“企业需求”即可查看发布的需求。</a:t>
            </a:r>
            <a:endParaRPr>
              <a:latin typeface="微软雅黑" panose="020B0503020204020204" charset="-122"/>
              <a:ea typeface="微软雅黑" panose="020B0503020204020204" charset="-122"/>
              <a:cs typeface="微软雅黑" panose="020B0503020204020204" charset="-122"/>
            </a:endParaRPr>
          </a:p>
        </p:txBody>
      </p:sp>
      <p:pic>
        <p:nvPicPr>
          <p:cNvPr id="4" name="图片 3"/>
          <p:cNvPicPr>
            <a:picLocks noChangeAspect="1"/>
          </p:cNvPicPr>
          <p:nvPr/>
        </p:nvPicPr>
        <p:blipFill>
          <a:blip r:embed="rId1"/>
          <a:stretch>
            <a:fillRect/>
          </a:stretch>
        </p:blipFill>
        <p:spPr>
          <a:xfrm>
            <a:off x="1722755" y="1353185"/>
            <a:ext cx="8101965" cy="5349240"/>
          </a:xfrm>
          <a:prstGeom prst="rect">
            <a:avLst/>
          </a:prstGeom>
        </p:spPr>
      </p:pic>
    </p:spTree>
    <p:custDataLst>
      <p:tags r:id="rId2"/>
    </p:custData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8" name="组合 7"/>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sp>
        <p:nvSpPr>
          <p:cNvPr id="10" name="文本框 9"/>
          <p:cNvSpPr txBox="1"/>
          <p:nvPr/>
        </p:nvSpPr>
        <p:spPr>
          <a:xfrm>
            <a:off x="901700" y="148590"/>
            <a:ext cx="3638550"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8.</a:t>
            </a:r>
            <a:r>
              <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我的需求管理</a:t>
            </a:r>
            <a:endPar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3" name="文本框 2"/>
          <p:cNvSpPr txBox="1"/>
          <p:nvPr/>
        </p:nvSpPr>
        <p:spPr>
          <a:xfrm>
            <a:off x="515620" y="939165"/>
            <a:ext cx="11161395" cy="694690"/>
          </a:xfrm>
          <a:prstGeom prst="rect">
            <a:avLst/>
          </a:prstGeom>
        </p:spPr>
        <p:txBody>
          <a:bodyPr>
            <a:noAutofit/>
          </a:bodyPr>
          <a:p>
            <a:pPr marL="0" indent="266700" algn="just" defTabSz="266700">
              <a:spcAft>
                <a:spcPct val="0"/>
              </a:spcAft>
            </a:pPr>
            <a:r>
              <a:rPr lang="en-US" altLang="zh-CN" sz="2000">
                <a:latin typeface="微软雅黑" panose="020B0503020204020204" charset="-122"/>
                <a:ea typeface="微软雅黑" panose="020B0503020204020204" charset="-122"/>
                <a:cs typeface="微软雅黑" panose="020B0503020204020204" charset="-122"/>
              </a:rPr>
              <a:t>8.1.2.申请发布需求入口二：</a:t>
            </a:r>
            <a:endParaRPr lang="en-US" altLang="zh-CN" sz="2000">
              <a:latin typeface="微软雅黑" panose="020B0503020204020204" charset="-122"/>
              <a:ea typeface="微软雅黑" panose="020B0503020204020204" charset="-122"/>
              <a:cs typeface="微软雅黑" panose="020B0503020204020204" charset="-122"/>
            </a:endParaRPr>
          </a:p>
          <a:p>
            <a:pPr marL="0" indent="266700" algn="just" defTabSz="266700">
              <a:spcAft>
                <a:spcPct val="0"/>
              </a:spcAft>
            </a:pPr>
            <a:r>
              <a:rPr lang="en-US" altLang="zh-CN" sz="2000">
                <a:latin typeface="微软雅黑" panose="020B0503020204020204" charset="-122"/>
                <a:ea typeface="微软雅黑" panose="020B0503020204020204" charset="-122"/>
                <a:cs typeface="微软雅黑" panose="020B0503020204020204" charset="-122"/>
              </a:rPr>
              <a:t>点击“我的需求管理”进入我发布的需求页面，即可看见“发布需求”的入口</a:t>
            </a:r>
            <a:endParaRPr lang="en-US" altLang="zh-CN" sz="2000">
              <a:latin typeface="微软雅黑" panose="020B0503020204020204" charset="-122"/>
              <a:ea typeface="微软雅黑" panose="020B0503020204020204" charset="-122"/>
              <a:cs typeface="微软雅黑" panose="020B0503020204020204" charset="-122"/>
            </a:endParaRPr>
          </a:p>
        </p:txBody>
      </p:sp>
      <p:pic>
        <p:nvPicPr>
          <p:cNvPr id="39" name="图片 23"/>
          <p:cNvPicPr>
            <a:picLocks noChangeAspect="1"/>
          </p:cNvPicPr>
          <p:nvPr/>
        </p:nvPicPr>
        <p:blipFill>
          <a:blip r:embed="rId1"/>
          <a:stretch>
            <a:fillRect/>
          </a:stretch>
        </p:blipFill>
        <p:spPr>
          <a:xfrm>
            <a:off x="664210" y="1942465"/>
            <a:ext cx="4979035" cy="4556760"/>
          </a:xfrm>
          <a:prstGeom prst="rect">
            <a:avLst/>
          </a:prstGeom>
          <a:noFill/>
          <a:ln>
            <a:noFill/>
          </a:ln>
        </p:spPr>
      </p:pic>
      <p:pic>
        <p:nvPicPr>
          <p:cNvPr id="40" name="图片 24"/>
          <p:cNvPicPr>
            <a:picLocks noChangeAspect="1"/>
          </p:cNvPicPr>
          <p:nvPr/>
        </p:nvPicPr>
        <p:blipFill>
          <a:blip r:embed="rId2"/>
          <a:stretch>
            <a:fillRect/>
          </a:stretch>
        </p:blipFill>
        <p:spPr>
          <a:xfrm>
            <a:off x="6173470" y="1899285"/>
            <a:ext cx="5723890" cy="4800600"/>
          </a:xfrm>
          <a:prstGeom prst="rect">
            <a:avLst/>
          </a:prstGeom>
          <a:noFill/>
          <a:ln>
            <a:noFill/>
          </a:ln>
        </p:spPr>
      </p:pic>
      <p:pic>
        <p:nvPicPr>
          <p:cNvPr id="2" name="图片 1"/>
          <p:cNvPicPr>
            <a:picLocks noChangeAspect="1"/>
          </p:cNvPicPr>
          <p:nvPr/>
        </p:nvPicPr>
        <p:blipFill>
          <a:blip r:embed="rId3"/>
          <a:stretch>
            <a:fillRect/>
          </a:stretch>
        </p:blipFill>
        <p:spPr>
          <a:xfrm>
            <a:off x="1203960" y="2094865"/>
            <a:ext cx="1744345" cy="144145"/>
          </a:xfrm>
          <a:prstGeom prst="rect">
            <a:avLst/>
          </a:prstGeom>
        </p:spPr>
      </p:pic>
      <p:pic>
        <p:nvPicPr>
          <p:cNvPr id="4" name="图片 3"/>
          <p:cNvPicPr>
            <a:picLocks noChangeAspect="1"/>
          </p:cNvPicPr>
          <p:nvPr/>
        </p:nvPicPr>
        <p:blipFill>
          <a:blip r:embed="rId3"/>
          <a:stretch>
            <a:fillRect/>
          </a:stretch>
        </p:blipFill>
        <p:spPr>
          <a:xfrm>
            <a:off x="6766560" y="2046605"/>
            <a:ext cx="2059305" cy="170815"/>
          </a:xfrm>
          <a:prstGeom prst="rect">
            <a:avLst/>
          </a:prstGeom>
        </p:spPr>
      </p:pic>
    </p:spTree>
    <p:custDataLst>
      <p:tags r:id="rId4"/>
    </p:custData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sp>
        <p:nvSpPr>
          <p:cNvPr id="10" name="文本框 9"/>
          <p:cNvSpPr txBox="1"/>
          <p:nvPr/>
        </p:nvSpPr>
        <p:spPr>
          <a:xfrm>
            <a:off x="901700" y="148590"/>
            <a:ext cx="3638550"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10</a:t>
            </a:r>
            <a:r>
              <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.我要留言</a:t>
            </a:r>
            <a:endPar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3" name="文本框 2"/>
          <p:cNvSpPr txBox="1"/>
          <p:nvPr/>
        </p:nvSpPr>
        <p:spPr>
          <a:xfrm>
            <a:off x="515620" y="939165"/>
            <a:ext cx="11161395" cy="694690"/>
          </a:xfrm>
          <a:prstGeom prst="rect">
            <a:avLst/>
          </a:prstGeom>
        </p:spPr>
        <p:txBody>
          <a:bodyPr>
            <a:noAutofit/>
          </a:bodyPr>
          <a:p>
            <a:pPr indent="266700" algn="just" defTabSz="266700" fontAlgn="auto">
              <a:lnSpc>
                <a:spcPct val="150000"/>
              </a:lnSpc>
              <a:spcAft>
                <a:spcPct val="0"/>
              </a:spcAft>
            </a:pPr>
            <a:r>
              <a:rPr>
                <a:latin typeface="微软雅黑" panose="020B0503020204020204" charset="-122"/>
                <a:ea typeface="微软雅黑" panose="020B0503020204020204" charset="-122"/>
                <a:cs typeface="微软雅黑" panose="020B0503020204020204" charset="-122"/>
              </a:rPr>
              <a:t>在右上角点击“我要留言”弹窗打开留言信箱页面，可将问题或建议留言给平台。平台收到留言后方可进行回复处理。</a:t>
            </a:r>
            <a:endParaRPr>
              <a:latin typeface="微软雅黑" panose="020B0503020204020204" charset="-122"/>
              <a:ea typeface="微软雅黑" panose="020B0503020204020204" charset="-122"/>
              <a:cs typeface="微软雅黑" panose="020B0503020204020204" charset="-122"/>
            </a:endParaRPr>
          </a:p>
        </p:txBody>
      </p:sp>
      <p:pic>
        <p:nvPicPr>
          <p:cNvPr id="47" name="图片 16"/>
          <p:cNvPicPr>
            <a:picLocks noChangeAspect="1"/>
          </p:cNvPicPr>
          <p:nvPr/>
        </p:nvPicPr>
        <p:blipFill>
          <a:blip r:embed="rId1"/>
          <a:srcRect t="7758"/>
          <a:stretch>
            <a:fillRect/>
          </a:stretch>
        </p:blipFill>
        <p:spPr>
          <a:xfrm>
            <a:off x="1566545" y="2006600"/>
            <a:ext cx="9335135" cy="4628515"/>
          </a:xfrm>
          <a:prstGeom prst="rect">
            <a:avLst/>
          </a:prstGeom>
          <a:noFill/>
          <a:ln>
            <a:noFill/>
          </a:ln>
        </p:spPr>
      </p:pic>
      <p:pic>
        <p:nvPicPr>
          <p:cNvPr id="2" name="图片 1"/>
          <p:cNvPicPr>
            <a:picLocks noChangeAspect="1"/>
          </p:cNvPicPr>
          <p:nvPr/>
        </p:nvPicPr>
        <p:blipFill>
          <a:blip r:embed="rId2"/>
          <a:stretch>
            <a:fillRect/>
          </a:stretch>
        </p:blipFill>
        <p:spPr>
          <a:xfrm>
            <a:off x="2686050" y="2127885"/>
            <a:ext cx="2816860" cy="222250"/>
          </a:xfrm>
          <a:prstGeom prst="rect">
            <a:avLst/>
          </a:prstGeom>
        </p:spPr>
      </p:pic>
    </p:spTree>
    <p:custDataLst>
      <p:tags r:id="rId3"/>
    </p:custData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C44FB"/>
            </a:gs>
            <a:gs pos="94000">
              <a:srgbClr val="2980FF"/>
            </a:gs>
          </a:gsLst>
          <a:lin ang="5400000" scaled="0"/>
        </a:gradFill>
        <a:effectLst/>
      </p:bgPr>
    </p:bg>
    <p:spTree>
      <p:nvGrpSpPr>
        <p:cNvPr id="1" name=""/>
        <p:cNvGrpSpPr/>
        <p:nvPr/>
      </p:nvGrpSpPr>
      <p:grpSpPr>
        <a:xfrm>
          <a:off x="0" y="0"/>
          <a:ext cx="0" cy="0"/>
          <a:chOff x="0" y="0"/>
          <a:chExt cx="0" cy="0"/>
        </a:xfrm>
      </p:grpSpPr>
      <p:pic>
        <p:nvPicPr>
          <p:cNvPr id="6" name="图片 5" descr="图片包含 站, 鸟, 大, 一群&#10;&#10;描述已自动生成"/>
          <p:cNvPicPr>
            <a:picLocks noChangeAspect="1"/>
          </p:cNvPicPr>
          <p:nvPr/>
        </p:nvPicPr>
        <p:blipFill rotWithShape="1">
          <a:blip r:embed="rId1">
            <a:extLst>
              <a:ext uri="{28A0092B-C50C-407E-A947-70E740481C1C}">
                <a14:useLocalDpi xmlns:a14="http://schemas.microsoft.com/office/drawing/2010/main" val="0"/>
              </a:ext>
            </a:extLst>
          </a:blip>
          <a:srcRect l="1069" t="22153" r="1184" b="32730"/>
          <a:stretch>
            <a:fillRect/>
          </a:stretch>
        </p:blipFill>
        <p:spPr>
          <a:xfrm>
            <a:off x="1" y="3185183"/>
            <a:ext cx="12192000" cy="3672817"/>
          </a:xfrm>
          <a:prstGeom prst="rect">
            <a:avLst/>
          </a:prstGeom>
        </p:spPr>
      </p:pic>
      <p:sp>
        <p:nvSpPr>
          <p:cNvPr id="7" name="文本框 6"/>
          <p:cNvSpPr txBox="1"/>
          <p:nvPr/>
        </p:nvSpPr>
        <p:spPr>
          <a:xfrm>
            <a:off x="433070" y="2723515"/>
            <a:ext cx="11353800" cy="1106805"/>
          </a:xfrm>
          <a:prstGeom prst="rect">
            <a:avLst/>
          </a:prstGeom>
          <a:noFill/>
        </p:spPr>
        <p:txBody>
          <a:bodyPr wrap="square">
            <a:spAutoFit/>
          </a:bodyPr>
          <a:lstStyle/>
          <a:p>
            <a:pPr algn="ctr"/>
            <a:r>
              <a:rPr lang="zh-CN" altLang="en-US" sz="6600" b="1" spc="200">
                <a:solidFill>
                  <a:schemeClr val="bg1"/>
                </a:solidFill>
                <a:latin typeface="思源黑体 CN Bold" panose="020B0800000000000000" pitchFamily="34" charset="-122"/>
                <a:ea typeface="思源黑体 CN Medium" panose="020B0600000000000000" charset="-122"/>
                <a:cs typeface="思源黑体 CN Bold" panose="020B0800000000000000" pitchFamily="34" charset="-122"/>
                <a:sym typeface="Arial" panose="020B0604020202020204" pitchFamily="34" charset="0"/>
              </a:rPr>
              <a:t>服务机构小程序端操作流程</a:t>
            </a:r>
            <a:endParaRPr lang="zh-CN" altLang="en-US" sz="6600" b="1" spc="200" dirty="0">
              <a:solidFill>
                <a:schemeClr val="bg1"/>
              </a:solidFill>
              <a:latin typeface="思源黑体 CN Bold" panose="020B0800000000000000" pitchFamily="34" charset="-122"/>
              <a:ea typeface="思源黑体 CN Medium" panose="020B0600000000000000" charset="-122"/>
              <a:cs typeface="思源黑体 CN Bold" panose="020B0800000000000000" pitchFamily="34" charset="-122"/>
              <a:sym typeface="Arial" panose="020B0604020202020204" pitchFamily="34" charset="0"/>
            </a:endParaRPr>
          </a:p>
        </p:txBody>
      </p:sp>
      <p:grpSp>
        <p:nvGrpSpPr>
          <p:cNvPr id="13" name="组合 12"/>
          <p:cNvGrpSpPr/>
          <p:nvPr/>
        </p:nvGrpSpPr>
        <p:grpSpPr>
          <a:xfrm>
            <a:off x="5008743" y="1859186"/>
            <a:ext cx="2202454" cy="625791"/>
            <a:chOff x="8180784" y="736479"/>
            <a:chExt cx="1026707" cy="385880"/>
          </a:xfrm>
        </p:grpSpPr>
        <p:sp>
          <p:nvSpPr>
            <p:cNvPr id="14" name="矩形: 圆角 13"/>
            <p:cNvSpPr/>
            <p:nvPr/>
          </p:nvSpPr>
          <p:spPr>
            <a:xfrm>
              <a:off x="8180784" y="740248"/>
              <a:ext cx="1026707" cy="382111"/>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思源黑体 CN Bold" panose="020B0800000000000000" pitchFamily="34" charset="-122"/>
              </a:endParaRPr>
            </a:p>
          </p:txBody>
        </p:sp>
        <p:sp>
          <p:nvSpPr>
            <p:cNvPr id="15" name="文本框 14"/>
            <p:cNvSpPr txBox="1"/>
            <p:nvPr/>
          </p:nvSpPr>
          <p:spPr>
            <a:xfrm>
              <a:off x="8368488" y="736479"/>
              <a:ext cx="653601" cy="359842"/>
            </a:xfrm>
            <a:prstGeom prst="rect">
              <a:avLst/>
            </a:prstGeom>
            <a:noFill/>
          </p:spPr>
          <p:txBody>
            <a:bodyPr wrap="none" rtlCol="0">
              <a:spAutoFit/>
            </a:bodyPr>
            <a:lstStyle/>
            <a:p>
              <a:pPr algn="ctr"/>
              <a:r>
                <a:rPr lang="zh-CN" altLang="en-US" sz="3200" dirty="0">
                  <a:solidFill>
                    <a:schemeClr val="bg1"/>
                  </a:solidFill>
                  <a:latin typeface="思源黑体 CN Medium" panose="020B0600000000000000" charset="-122"/>
                  <a:ea typeface="思源黑体 CN Medium" panose="020B0600000000000000" charset="-122"/>
                  <a:cs typeface="思源黑体 CN Bold" panose="020B0800000000000000" pitchFamily="34" charset="-122"/>
                </a:rPr>
                <a:t>第五章</a:t>
              </a:r>
              <a:endParaRPr lang="zh-CN" altLang="en-US" sz="3200" dirty="0">
                <a:solidFill>
                  <a:schemeClr val="bg1"/>
                </a:solidFill>
                <a:latin typeface="思源黑体 CN Medium" panose="020B0600000000000000" charset="-122"/>
                <a:ea typeface="思源黑体 CN Medium" panose="020B0600000000000000" charset="-122"/>
                <a:cs typeface="思源黑体 CN Bold" panose="020B0800000000000000" pitchFamily="34" charset="-122"/>
              </a:endParaRPr>
            </a:p>
          </p:txBody>
        </p:sp>
      </p:grpSp>
      <p:sp>
        <p:nvSpPr>
          <p:cNvPr id="2" name="文本框 1"/>
          <p:cNvSpPr txBox="1"/>
          <p:nvPr/>
        </p:nvSpPr>
        <p:spPr>
          <a:xfrm>
            <a:off x="4618355" y="4010025"/>
            <a:ext cx="2972435" cy="450850"/>
          </a:xfrm>
          <a:prstGeom prst="rect">
            <a:avLst/>
          </a:prstGeom>
          <a:noFill/>
        </p:spPr>
        <p:txBody>
          <a:bodyPr wrap="square" rtlCol="0" anchor="t">
            <a:spAutoFit/>
          </a:bodyPr>
          <a:p>
            <a:pPr marL="0" indent="0" algn="ctr">
              <a:lnSpc>
                <a:spcPct val="130000"/>
              </a:lnSpc>
              <a:spcBef>
                <a:spcPct val="0"/>
              </a:spcBef>
              <a:spcAft>
                <a:spcPts val="1000"/>
              </a:spcAft>
              <a:buSzTx/>
            </a:pPr>
            <a:endParaRPr lang="zh-CN" altLang="en-US">
              <a:solidFill>
                <a:schemeClr val="bg1"/>
              </a:solidFill>
              <a:ea typeface="思源黑体 CN Medium" panose="020B0600000000000000" charset="-122"/>
              <a:cs typeface="思源黑体 CN Bold" panose="020B0800000000000000" pitchFamily="34" charset="-122"/>
              <a:sym typeface="+mn-ea"/>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8" name="组合 7"/>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sp>
        <p:nvSpPr>
          <p:cNvPr id="10" name="文本框 9"/>
          <p:cNvSpPr txBox="1"/>
          <p:nvPr/>
        </p:nvSpPr>
        <p:spPr>
          <a:xfrm>
            <a:off x="901700" y="148590"/>
            <a:ext cx="5741670"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11.</a:t>
            </a:r>
            <a:r>
              <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进入【广西桂在益企小程序】</a:t>
            </a:r>
            <a:endPar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3" name="文本框 2"/>
          <p:cNvSpPr txBox="1"/>
          <p:nvPr/>
        </p:nvSpPr>
        <p:spPr>
          <a:xfrm>
            <a:off x="515620" y="939165"/>
            <a:ext cx="11161395" cy="694690"/>
          </a:xfrm>
          <a:prstGeom prst="rect">
            <a:avLst/>
          </a:prstGeom>
        </p:spPr>
        <p:txBody>
          <a:bodyPr>
            <a:noAutofit/>
          </a:bodyPr>
          <a:p>
            <a:pPr marL="0" indent="266700" algn="just" defTabSz="266700">
              <a:spcAft>
                <a:spcPct val="0"/>
              </a:spcAft>
            </a:pPr>
            <a:r>
              <a:rPr lang="en-US">
                <a:latin typeface="微软雅黑" panose="020B0503020204020204" charset="-122"/>
                <a:ea typeface="微软雅黑" panose="020B0503020204020204" charset="-122"/>
                <a:cs typeface="微软雅黑" panose="020B0503020204020204" charset="-122"/>
              </a:rPr>
              <a:t>11.1 </a:t>
            </a:r>
            <a:r>
              <a:rPr>
                <a:latin typeface="微软雅黑" panose="020B0503020204020204" charset="-122"/>
                <a:ea typeface="微软雅黑" panose="020B0503020204020204" charset="-122"/>
                <a:cs typeface="微软雅黑" panose="020B0503020204020204" charset="-122"/>
              </a:rPr>
              <a:t>使用微信扫一扫小程序二维码</a:t>
            </a:r>
            <a:r>
              <a:rPr lang="zh-CN">
                <a:latin typeface="微软雅黑" panose="020B0503020204020204" charset="-122"/>
                <a:ea typeface="微软雅黑" panose="020B0503020204020204" charset="-122"/>
                <a:cs typeface="微软雅黑" panose="020B0503020204020204" charset="-122"/>
              </a:rPr>
              <a:t>。</a:t>
            </a:r>
            <a:endParaRPr lang="zh-CN">
              <a:latin typeface="微软雅黑" panose="020B0503020204020204" charset="-122"/>
              <a:ea typeface="微软雅黑" panose="020B0503020204020204" charset="-122"/>
              <a:cs typeface="微软雅黑" panose="020B0503020204020204" charset="-122"/>
            </a:endParaRPr>
          </a:p>
        </p:txBody>
      </p:sp>
      <p:pic>
        <p:nvPicPr>
          <p:cNvPr id="7" name="图片 2" descr="IMG_256"/>
          <p:cNvPicPr>
            <a:picLocks noChangeAspect="1"/>
          </p:cNvPicPr>
          <p:nvPr/>
        </p:nvPicPr>
        <p:blipFill>
          <a:blip r:embed="rId1"/>
          <a:stretch>
            <a:fillRect/>
          </a:stretch>
        </p:blipFill>
        <p:spPr>
          <a:xfrm>
            <a:off x="4094480" y="1953260"/>
            <a:ext cx="4095750" cy="4095750"/>
          </a:xfrm>
          <a:prstGeom prst="rect">
            <a:avLst/>
          </a:prstGeom>
          <a:noFill/>
          <a:ln w="9525">
            <a:noFill/>
          </a:ln>
        </p:spPr>
      </p:pic>
    </p:spTree>
    <p:custDataLst>
      <p:tags r:id="rId2"/>
    </p:custData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8" name="组合 7"/>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sp>
        <p:nvSpPr>
          <p:cNvPr id="10" name="文本框 9"/>
          <p:cNvSpPr txBox="1"/>
          <p:nvPr/>
        </p:nvSpPr>
        <p:spPr>
          <a:xfrm>
            <a:off x="901700" y="148590"/>
            <a:ext cx="5741670"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11.</a:t>
            </a:r>
            <a:r>
              <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进入【广西桂在益企小程序】</a:t>
            </a:r>
            <a:endPar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3" name="文本框 2"/>
          <p:cNvSpPr txBox="1"/>
          <p:nvPr/>
        </p:nvSpPr>
        <p:spPr>
          <a:xfrm>
            <a:off x="515620" y="939165"/>
            <a:ext cx="11161395" cy="694690"/>
          </a:xfrm>
          <a:prstGeom prst="rect">
            <a:avLst/>
          </a:prstGeom>
        </p:spPr>
        <p:txBody>
          <a:bodyPr>
            <a:noAutofit/>
          </a:bodyPr>
          <a:p>
            <a:pPr marL="0" indent="266700" algn="just" defTabSz="266700">
              <a:spcAft>
                <a:spcPct val="0"/>
              </a:spcAft>
            </a:pPr>
            <a:r>
              <a:rPr lang="en-US">
                <a:latin typeface="微软雅黑" panose="020B0503020204020204" charset="-122"/>
                <a:ea typeface="微软雅黑" panose="020B0503020204020204" charset="-122"/>
                <a:cs typeface="微软雅黑" panose="020B0503020204020204" charset="-122"/>
              </a:rPr>
              <a:t>11.2 </a:t>
            </a:r>
            <a:r>
              <a:rPr>
                <a:latin typeface="微软雅黑" panose="020B0503020204020204" charset="-122"/>
                <a:ea typeface="微软雅黑" panose="020B0503020204020204" charset="-122"/>
                <a:cs typeface="微软雅黑" panose="020B0503020204020204" charset="-122"/>
              </a:rPr>
              <a:t>在微信小程序中搜索“桂益企”</a:t>
            </a:r>
            <a:r>
              <a:rPr lang="zh-CN">
                <a:latin typeface="微软雅黑" panose="020B0503020204020204" charset="-122"/>
                <a:ea typeface="微软雅黑" panose="020B0503020204020204" charset="-122"/>
                <a:cs typeface="微软雅黑" panose="020B0503020204020204" charset="-122"/>
              </a:rPr>
              <a:t>。</a:t>
            </a:r>
            <a:endParaRPr lang="zh-CN">
              <a:latin typeface="微软雅黑" panose="020B0503020204020204" charset="-122"/>
              <a:ea typeface="微软雅黑" panose="020B0503020204020204" charset="-122"/>
              <a:cs typeface="微软雅黑" panose="020B0503020204020204" charset="-122"/>
            </a:endParaRPr>
          </a:p>
        </p:txBody>
      </p:sp>
      <p:pic>
        <p:nvPicPr>
          <p:cNvPr id="37" name="图片 4"/>
          <p:cNvPicPr/>
          <p:nvPr/>
        </p:nvPicPr>
        <p:blipFill>
          <a:blip r:embed="rId1"/>
          <a:stretch>
            <a:fillRect/>
          </a:stretch>
        </p:blipFill>
        <p:spPr>
          <a:xfrm>
            <a:off x="4450080" y="1380490"/>
            <a:ext cx="2700000" cy="5220000"/>
          </a:xfrm>
          <a:prstGeom prst="rect">
            <a:avLst/>
          </a:prstGeom>
          <a:noFill/>
          <a:ln>
            <a:noFill/>
          </a:ln>
        </p:spPr>
      </p:pic>
    </p:spTree>
    <p:custDataLst>
      <p:tags r:id="rId2"/>
    </p:custData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8" name="组合 7"/>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sp>
        <p:nvSpPr>
          <p:cNvPr id="10" name="文本框 9"/>
          <p:cNvSpPr txBox="1"/>
          <p:nvPr/>
        </p:nvSpPr>
        <p:spPr>
          <a:xfrm>
            <a:off x="901700" y="148590"/>
            <a:ext cx="5741670"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12.公众端</a:t>
            </a:r>
            <a:endPar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3" name="文本框 2"/>
          <p:cNvSpPr txBox="1"/>
          <p:nvPr/>
        </p:nvSpPr>
        <p:spPr>
          <a:xfrm>
            <a:off x="515620" y="939165"/>
            <a:ext cx="11161395" cy="694690"/>
          </a:xfrm>
          <a:prstGeom prst="rect">
            <a:avLst/>
          </a:prstGeom>
        </p:spPr>
        <p:txBody>
          <a:bodyPr>
            <a:noAutofit/>
          </a:bodyPr>
          <a:p>
            <a:pPr indent="457200" algn="just" defTabSz="266700" fontAlgn="auto">
              <a:lnSpc>
                <a:spcPct val="150000"/>
              </a:lnSpc>
              <a:spcAft>
                <a:spcPct val="0"/>
              </a:spcAft>
              <a:extLst>
                <a:ext uri="{35155182-B16C-46BC-9424-99874614C6A1}">
                  <wpsdc:indentchars xmlns:wpsdc="http://www.wps.cn/officeDocument/2017/drawingmlCustomData" val="200" checksum="59296752"/>
                </a:ext>
              </a:extLst>
            </a:pPr>
            <a:r>
              <a:rPr lang="en-US" b="1">
                <a:latin typeface="微软雅黑" panose="020B0503020204020204" charset="-122"/>
                <a:ea typeface="微软雅黑" panose="020B0503020204020204" charset="-122"/>
                <a:cs typeface="微软雅黑" panose="020B0503020204020204" charset="-122"/>
              </a:rPr>
              <a:t>12.1 </a:t>
            </a:r>
            <a:r>
              <a:rPr b="1">
                <a:latin typeface="微软雅黑" panose="020B0503020204020204" charset="-122"/>
                <a:ea typeface="微软雅黑" panose="020B0503020204020204" charset="-122"/>
                <a:cs typeface="微软雅黑" panose="020B0503020204020204" charset="-122"/>
              </a:rPr>
              <a:t>未登录页面</a:t>
            </a:r>
            <a:endParaRPr b="1">
              <a:latin typeface="微软雅黑" panose="020B0503020204020204" charset="-122"/>
              <a:ea typeface="微软雅黑" panose="020B0503020204020204" charset="-122"/>
              <a:cs typeface="微软雅黑" panose="020B0503020204020204" charset="-122"/>
            </a:endParaRPr>
          </a:p>
          <a:p>
            <a:pPr indent="457200" algn="just" defTabSz="266700" fontAlgn="auto">
              <a:lnSpc>
                <a:spcPct val="150000"/>
              </a:lnSpc>
              <a:spcAft>
                <a:spcPct val="0"/>
              </a:spcAft>
              <a:extLst>
                <a:ext uri="{35155182-B16C-46BC-9424-99874614C6A1}">
                  <wpsdc:indentchars xmlns:wpsdc="http://www.wps.cn/officeDocument/2017/drawingmlCustomData" val="200" checksum="59296752"/>
                </a:ext>
              </a:extLst>
            </a:pPr>
            <a:r>
              <a:rPr>
                <a:latin typeface="微软雅黑" panose="020B0503020204020204" charset="-122"/>
                <a:ea typeface="微软雅黑" panose="020B0503020204020204" charset="-122"/>
                <a:cs typeface="微软雅黑" panose="020B0503020204020204" charset="-122"/>
              </a:rPr>
              <a:t>进入公众端，未登录状态下，用户可以方便的访问浏览“桂益企”小程序。</a:t>
            </a:r>
            <a:endParaRPr>
              <a:latin typeface="微软雅黑" panose="020B0503020204020204" charset="-122"/>
              <a:ea typeface="微软雅黑" panose="020B0503020204020204" charset="-122"/>
              <a:cs typeface="微软雅黑" panose="020B0503020204020204" charset="-122"/>
            </a:endParaRPr>
          </a:p>
        </p:txBody>
      </p:sp>
      <p:pic>
        <p:nvPicPr>
          <p:cNvPr id="4" name="图片 3"/>
          <p:cNvPicPr>
            <a:picLocks noChangeAspect="1"/>
          </p:cNvPicPr>
          <p:nvPr/>
        </p:nvPicPr>
        <p:blipFill>
          <a:blip r:embed="rId1"/>
          <a:stretch>
            <a:fillRect/>
          </a:stretch>
        </p:blipFill>
        <p:spPr>
          <a:xfrm>
            <a:off x="3447415" y="1802765"/>
            <a:ext cx="2553335" cy="4937125"/>
          </a:xfrm>
          <a:prstGeom prst="rect">
            <a:avLst/>
          </a:prstGeom>
        </p:spPr>
      </p:pic>
      <p:pic>
        <p:nvPicPr>
          <p:cNvPr id="5" name="图片 4"/>
          <p:cNvPicPr/>
          <p:nvPr/>
        </p:nvPicPr>
        <p:blipFill>
          <a:blip r:embed="rId2"/>
          <a:stretch>
            <a:fillRect/>
          </a:stretch>
        </p:blipFill>
        <p:spPr>
          <a:xfrm>
            <a:off x="6092190" y="1781175"/>
            <a:ext cx="2414905" cy="4956810"/>
          </a:xfrm>
          <a:prstGeom prst="rect">
            <a:avLst/>
          </a:prstGeom>
        </p:spPr>
      </p:pic>
    </p:spTree>
    <p:custDataLst>
      <p:tags r:id="rId3"/>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C44FB"/>
            </a:gs>
            <a:gs pos="94000">
              <a:srgbClr val="2980FF"/>
            </a:gs>
          </a:gsLst>
          <a:lin ang="5400000" scaled="0"/>
        </a:gradFill>
        <a:effectLst/>
      </p:bgPr>
    </p:bg>
    <p:spTree>
      <p:nvGrpSpPr>
        <p:cNvPr id="1" name=""/>
        <p:cNvGrpSpPr/>
        <p:nvPr/>
      </p:nvGrpSpPr>
      <p:grpSpPr>
        <a:xfrm>
          <a:off x="0" y="0"/>
          <a:ext cx="0" cy="0"/>
          <a:chOff x="0" y="0"/>
          <a:chExt cx="0" cy="0"/>
        </a:xfrm>
      </p:grpSpPr>
      <p:pic>
        <p:nvPicPr>
          <p:cNvPr id="6" name="图片 5" descr="图片包含 站, 鸟, 大, 一群&#10;&#10;描述已自动生成"/>
          <p:cNvPicPr>
            <a:picLocks noChangeAspect="1"/>
          </p:cNvPicPr>
          <p:nvPr/>
        </p:nvPicPr>
        <p:blipFill rotWithShape="1">
          <a:blip r:embed="rId1">
            <a:extLst>
              <a:ext uri="{28A0092B-C50C-407E-A947-70E740481C1C}">
                <a14:useLocalDpi xmlns:a14="http://schemas.microsoft.com/office/drawing/2010/main" val="0"/>
              </a:ext>
            </a:extLst>
          </a:blip>
          <a:srcRect l="1069" t="22153" r="1184" b="32730"/>
          <a:stretch>
            <a:fillRect/>
          </a:stretch>
        </p:blipFill>
        <p:spPr>
          <a:xfrm>
            <a:off x="1" y="3185183"/>
            <a:ext cx="12192000" cy="3672817"/>
          </a:xfrm>
          <a:prstGeom prst="rect">
            <a:avLst/>
          </a:prstGeom>
        </p:spPr>
      </p:pic>
      <p:sp>
        <p:nvSpPr>
          <p:cNvPr id="7" name="文本框 6"/>
          <p:cNvSpPr txBox="1"/>
          <p:nvPr/>
        </p:nvSpPr>
        <p:spPr>
          <a:xfrm>
            <a:off x="2674302" y="2723518"/>
            <a:ext cx="6911976" cy="1106805"/>
          </a:xfrm>
          <a:prstGeom prst="rect">
            <a:avLst/>
          </a:prstGeom>
          <a:noFill/>
        </p:spPr>
        <p:txBody>
          <a:bodyPr wrap="square">
            <a:spAutoFit/>
          </a:bodyPr>
          <a:lstStyle/>
          <a:p>
            <a:pPr algn="ctr"/>
            <a:r>
              <a:rPr lang="zh-CN" altLang="en-US" sz="6600" b="1" spc="200">
                <a:solidFill>
                  <a:schemeClr val="bg1"/>
                </a:solidFill>
                <a:latin typeface="思源黑体 CN Bold" panose="020B0800000000000000" pitchFamily="34" charset="-122"/>
                <a:ea typeface="思源黑体 CN Medium" panose="020B0600000000000000" charset="-122"/>
                <a:cs typeface="思源黑体 CN Bold" panose="020B0800000000000000" pitchFamily="34" charset="-122"/>
                <a:sym typeface="Arial" panose="020B0604020202020204" pitchFamily="34" charset="0"/>
              </a:rPr>
              <a:t>注册流程</a:t>
            </a:r>
            <a:endParaRPr lang="zh-CN" altLang="en-US" sz="6600" b="1" spc="200" dirty="0">
              <a:solidFill>
                <a:schemeClr val="bg1"/>
              </a:solidFill>
              <a:latin typeface="思源黑体 CN Bold" panose="020B0800000000000000" pitchFamily="34" charset="-122"/>
              <a:ea typeface="思源黑体 CN Medium" panose="020B0600000000000000" charset="-122"/>
              <a:cs typeface="思源黑体 CN Bold" panose="020B0800000000000000" pitchFamily="34" charset="-122"/>
              <a:sym typeface="Arial" panose="020B0604020202020204" pitchFamily="34" charset="0"/>
            </a:endParaRPr>
          </a:p>
        </p:txBody>
      </p:sp>
      <p:grpSp>
        <p:nvGrpSpPr>
          <p:cNvPr id="13" name="组合 12"/>
          <p:cNvGrpSpPr/>
          <p:nvPr/>
        </p:nvGrpSpPr>
        <p:grpSpPr>
          <a:xfrm>
            <a:off x="5029063" y="1859186"/>
            <a:ext cx="2202454" cy="625791"/>
            <a:chOff x="8180784" y="736479"/>
            <a:chExt cx="1026707" cy="385880"/>
          </a:xfrm>
        </p:grpSpPr>
        <p:sp>
          <p:nvSpPr>
            <p:cNvPr id="14" name="矩形: 圆角 13"/>
            <p:cNvSpPr/>
            <p:nvPr/>
          </p:nvSpPr>
          <p:spPr>
            <a:xfrm>
              <a:off x="8180784" y="740248"/>
              <a:ext cx="1026707" cy="382111"/>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思源黑体 CN Bold" panose="020B0800000000000000" pitchFamily="34" charset="-122"/>
              </a:endParaRPr>
            </a:p>
          </p:txBody>
        </p:sp>
        <p:sp>
          <p:nvSpPr>
            <p:cNvPr id="15" name="文本框 14"/>
            <p:cNvSpPr txBox="1"/>
            <p:nvPr/>
          </p:nvSpPr>
          <p:spPr>
            <a:xfrm>
              <a:off x="8368488" y="736479"/>
              <a:ext cx="653601" cy="359842"/>
            </a:xfrm>
            <a:prstGeom prst="rect">
              <a:avLst/>
            </a:prstGeom>
            <a:noFill/>
          </p:spPr>
          <p:txBody>
            <a:bodyPr wrap="none" rtlCol="0">
              <a:spAutoFit/>
            </a:bodyPr>
            <a:lstStyle/>
            <a:p>
              <a:pPr algn="ctr"/>
              <a:r>
                <a:rPr lang="zh-CN" altLang="en-US" sz="3200" dirty="0">
                  <a:solidFill>
                    <a:schemeClr val="bg1"/>
                  </a:solidFill>
                  <a:latin typeface="思源黑体 CN Medium" panose="020B0600000000000000" charset="-122"/>
                  <a:ea typeface="思源黑体 CN Medium" panose="020B0600000000000000" charset="-122"/>
                  <a:cs typeface="思源黑体 CN Bold" panose="020B0800000000000000" pitchFamily="34" charset="-122"/>
                </a:rPr>
                <a:t>第二章</a:t>
              </a:r>
              <a:endParaRPr lang="zh-CN" altLang="en-US" sz="3200" dirty="0">
                <a:solidFill>
                  <a:schemeClr val="bg1"/>
                </a:solidFill>
                <a:latin typeface="思源黑体 CN Medium" panose="020B0600000000000000" charset="-122"/>
                <a:ea typeface="思源黑体 CN Medium" panose="020B0600000000000000" charset="-122"/>
                <a:cs typeface="思源黑体 CN Bold" panose="020B0800000000000000" pitchFamily="34" charset="-122"/>
              </a:endParaRPr>
            </a:p>
          </p:txBody>
        </p:sp>
      </p:grpSp>
      <p:sp>
        <p:nvSpPr>
          <p:cNvPr id="2" name="文本框 1"/>
          <p:cNvSpPr txBox="1"/>
          <p:nvPr/>
        </p:nvSpPr>
        <p:spPr>
          <a:xfrm>
            <a:off x="4618355" y="4010025"/>
            <a:ext cx="2972435" cy="450850"/>
          </a:xfrm>
          <a:prstGeom prst="rect">
            <a:avLst/>
          </a:prstGeom>
          <a:noFill/>
        </p:spPr>
        <p:txBody>
          <a:bodyPr wrap="square" rtlCol="0" anchor="t">
            <a:spAutoFit/>
          </a:bodyPr>
          <a:p>
            <a:pPr marL="0" indent="0" algn="ctr">
              <a:lnSpc>
                <a:spcPct val="130000"/>
              </a:lnSpc>
              <a:spcBef>
                <a:spcPct val="0"/>
              </a:spcBef>
              <a:spcAft>
                <a:spcPts val="1000"/>
              </a:spcAft>
              <a:buSzTx/>
            </a:pPr>
            <a:endParaRPr lang="zh-CN" altLang="en-US">
              <a:solidFill>
                <a:schemeClr val="bg1"/>
              </a:solidFill>
              <a:ea typeface="思源黑体 CN Medium" panose="020B0600000000000000" charset="-122"/>
              <a:cs typeface="思源黑体 CN Bold" panose="020B0800000000000000" pitchFamily="34" charset="-122"/>
              <a:sym typeface="+mn-ea"/>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8" name="组合 7"/>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sp>
        <p:nvSpPr>
          <p:cNvPr id="10" name="文本框 9"/>
          <p:cNvSpPr txBox="1"/>
          <p:nvPr/>
        </p:nvSpPr>
        <p:spPr>
          <a:xfrm>
            <a:off x="901700" y="148590"/>
            <a:ext cx="5741670"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12.公众端</a:t>
            </a:r>
            <a:endPar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3" name="文本框 2"/>
          <p:cNvSpPr txBox="1"/>
          <p:nvPr/>
        </p:nvSpPr>
        <p:spPr>
          <a:xfrm>
            <a:off x="514985" y="819785"/>
            <a:ext cx="11161395" cy="694690"/>
          </a:xfrm>
          <a:prstGeom prst="rect">
            <a:avLst/>
          </a:prstGeom>
        </p:spPr>
        <p:txBody>
          <a:bodyPr>
            <a:noAutofit/>
          </a:bodyPr>
          <a:p>
            <a:pPr marL="0" indent="457200" algn="just" defTabSz="266700">
              <a:lnSpc>
                <a:spcPct val="150000"/>
              </a:lnSpc>
              <a:buClrTx/>
              <a:buSzTx/>
              <a:buNone/>
              <a:extLst>
                <a:ext uri="{35155182-B16C-46BC-9424-99874614C6A1}">
                  <wpsdc:indentchars xmlns:wpsdc="http://www.wps.cn/officeDocument/2017/drawingmlCustomData" val="200" checksum="59296752"/>
                </a:ext>
              </a:extLst>
            </a:pPr>
            <a:r>
              <a:rPr lang="en-US" sz="1800" b="1">
                <a:latin typeface="微软雅黑" panose="020B0503020204020204" charset="-122"/>
                <a:ea typeface="微软雅黑" panose="020B0503020204020204" charset="-122"/>
                <a:cs typeface="微软雅黑" panose="020B0503020204020204" charset="-122"/>
              </a:rPr>
              <a:t>12.2  浏览产品及服务机构</a:t>
            </a:r>
            <a:endParaRPr lang="en-US" sz="1800" b="1">
              <a:latin typeface="微软雅黑" panose="020B0503020204020204" charset="-122"/>
              <a:ea typeface="微软雅黑" panose="020B0503020204020204" charset="-122"/>
              <a:cs typeface="微软雅黑" panose="020B0503020204020204" charset="-122"/>
            </a:endParaRPr>
          </a:p>
          <a:p>
            <a:pPr marL="0" indent="457200" algn="just" defTabSz="266700">
              <a:lnSpc>
                <a:spcPct val="150000"/>
              </a:lnSpc>
              <a:buClrTx/>
              <a:buSzTx/>
              <a:buNone/>
              <a:extLst>
                <a:ext uri="{35155182-B16C-46BC-9424-99874614C6A1}">
                  <wpsdc:indentchars xmlns:wpsdc="http://www.wps.cn/officeDocument/2017/drawingmlCustomData" val="200" checksum="59296752"/>
                </a:ext>
              </a:extLst>
            </a:pPr>
            <a:r>
              <a:rPr lang="en-US" sz="1800">
                <a:latin typeface="微软雅黑" panose="020B0503020204020204" charset="-122"/>
                <a:ea typeface="微软雅黑" panose="020B0503020204020204" charset="-122"/>
                <a:cs typeface="微软雅黑" panose="020B0503020204020204" charset="-122"/>
              </a:rPr>
              <a:t>点击服务产品选项卡，即可查看各产品类型的详细介绍。</a:t>
            </a:r>
            <a:endParaRPr sz="2000">
              <a:latin typeface="微软雅黑" panose="020B0503020204020204" charset="-122"/>
              <a:ea typeface="微软雅黑" panose="020B0503020204020204" charset="-122"/>
              <a:cs typeface="微软雅黑" panose="020B0503020204020204" charset="-122"/>
            </a:endParaRPr>
          </a:p>
        </p:txBody>
      </p:sp>
      <p:pic>
        <p:nvPicPr>
          <p:cNvPr id="41" name="图片 5"/>
          <p:cNvPicPr>
            <a:picLocks noChangeAspect="1"/>
          </p:cNvPicPr>
          <p:nvPr/>
        </p:nvPicPr>
        <p:blipFill>
          <a:blip r:embed="rId1"/>
          <a:stretch>
            <a:fillRect/>
          </a:stretch>
        </p:blipFill>
        <p:spPr>
          <a:xfrm>
            <a:off x="3457575" y="1840865"/>
            <a:ext cx="2558415" cy="4946650"/>
          </a:xfrm>
          <a:prstGeom prst="rect">
            <a:avLst/>
          </a:prstGeom>
          <a:noFill/>
          <a:ln>
            <a:noFill/>
          </a:ln>
        </p:spPr>
      </p:pic>
      <p:pic>
        <p:nvPicPr>
          <p:cNvPr id="42" name="图片 6"/>
          <p:cNvPicPr/>
          <p:nvPr/>
        </p:nvPicPr>
        <p:blipFill>
          <a:blip r:embed="rId2"/>
          <a:stretch>
            <a:fillRect/>
          </a:stretch>
        </p:blipFill>
        <p:spPr>
          <a:xfrm>
            <a:off x="6065520" y="1840865"/>
            <a:ext cx="2638425" cy="4951730"/>
          </a:xfrm>
          <a:prstGeom prst="rect">
            <a:avLst/>
          </a:prstGeom>
          <a:noFill/>
          <a:ln>
            <a:noFill/>
          </a:ln>
        </p:spPr>
      </p:pic>
      <p:pic>
        <p:nvPicPr>
          <p:cNvPr id="2" name="图片 1"/>
          <p:cNvPicPr>
            <a:picLocks noChangeAspect="1"/>
          </p:cNvPicPr>
          <p:nvPr/>
        </p:nvPicPr>
        <p:blipFill>
          <a:blip r:embed="rId3"/>
          <a:stretch>
            <a:fillRect/>
          </a:stretch>
        </p:blipFill>
        <p:spPr>
          <a:xfrm>
            <a:off x="6236335" y="2291715"/>
            <a:ext cx="2075815" cy="579120"/>
          </a:xfrm>
          <a:prstGeom prst="rect">
            <a:avLst/>
          </a:prstGeom>
        </p:spPr>
      </p:pic>
      <p:pic>
        <p:nvPicPr>
          <p:cNvPr id="4" name="图片 3"/>
          <p:cNvPicPr>
            <a:picLocks noChangeAspect="1"/>
          </p:cNvPicPr>
          <p:nvPr/>
        </p:nvPicPr>
        <p:blipFill>
          <a:blip r:embed="rId4"/>
          <a:stretch>
            <a:fillRect/>
          </a:stretch>
        </p:blipFill>
        <p:spPr>
          <a:xfrm>
            <a:off x="3641725" y="4806950"/>
            <a:ext cx="297180" cy="266700"/>
          </a:xfrm>
          <a:prstGeom prst="rect">
            <a:avLst/>
          </a:prstGeom>
        </p:spPr>
      </p:pic>
    </p:spTree>
    <p:custDataLst>
      <p:tags r:id="rId5"/>
    </p:custData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8" name="组合 7"/>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sp>
        <p:nvSpPr>
          <p:cNvPr id="10" name="文本框 9"/>
          <p:cNvSpPr txBox="1"/>
          <p:nvPr/>
        </p:nvSpPr>
        <p:spPr>
          <a:xfrm>
            <a:off x="901700" y="148590"/>
            <a:ext cx="5741670"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12.公众端</a:t>
            </a:r>
            <a:endPar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3" name="文本框 2"/>
          <p:cNvSpPr txBox="1"/>
          <p:nvPr/>
        </p:nvSpPr>
        <p:spPr>
          <a:xfrm>
            <a:off x="514985" y="768985"/>
            <a:ext cx="11161395" cy="694690"/>
          </a:xfrm>
          <a:prstGeom prst="rect">
            <a:avLst/>
          </a:prstGeom>
        </p:spPr>
        <p:txBody>
          <a:bodyPr>
            <a:noAutofit/>
          </a:bodyPr>
          <a:p>
            <a:pPr indent="508000" algn="just" defTabSz="266700" fontAlgn="auto">
              <a:lnSpc>
                <a:spcPct val="150000"/>
              </a:lnSpc>
              <a:spcAft>
                <a:spcPct val="0"/>
              </a:spcAft>
              <a:extLst>
                <a:ext uri="{35155182-B16C-46BC-9424-99874614C6A1}">
                  <wpsdc:indentchars xmlns:wpsdc="http://www.wps.cn/officeDocument/2017/drawingmlCustomData" val="200" checksum="282533468"/>
                </a:ext>
              </a:extLst>
            </a:pPr>
            <a:r>
              <a:rPr lang="en-US" sz="2000" b="1">
                <a:latin typeface="微软雅黑" panose="020B0503020204020204" charset="-122"/>
                <a:ea typeface="微软雅黑" panose="020B0503020204020204" charset="-122"/>
                <a:cs typeface="微软雅黑" panose="020B0503020204020204" charset="-122"/>
              </a:rPr>
              <a:t>11.3  </a:t>
            </a:r>
            <a:r>
              <a:rPr lang="zh-CN" altLang="en-US" sz="2000" b="1">
                <a:latin typeface="微软雅黑" panose="020B0503020204020204" charset="-122"/>
                <a:ea typeface="微软雅黑" panose="020B0503020204020204" charset="-122"/>
                <a:cs typeface="微软雅黑" panose="020B0503020204020204" charset="-122"/>
              </a:rPr>
              <a:t>产品选项卡</a:t>
            </a:r>
            <a:endParaRPr lang="en-US" sz="2000" b="1">
              <a:latin typeface="微软雅黑" panose="020B0503020204020204" charset="-122"/>
              <a:ea typeface="微软雅黑" panose="020B0503020204020204" charset="-122"/>
              <a:cs typeface="微软雅黑" panose="020B0503020204020204" charset="-122"/>
            </a:endParaRPr>
          </a:p>
          <a:p>
            <a:pPr indent="508000" algn="just" defTabSz="266700" fontAlgn="auto">
              <a:lnSpc>
                <a:spcPct val="150000"/>
              </a:lnSpc>
              <a:spcAft>
                <a:spcPct val="0"/>
              </a:spcAft>
              <a:extLst>
                <a:ext uri="{35155182-B16C-46BC-9424-99874614C6A1}">
                  <wpsdc:indentchars xmlns:wpsdc="http://www.wps.cn/officeDocument/2017/drawingmlCustomData" val="200" checksum="282533468"/>
                </a:ext>
              </a:extLst>
            </a:pPr>
            <a:r>
              <a:rPr sz="2000">
                <a:latin typeface="微软雅黑" panose="020B0503020204020204" charset="-122"/>
                <a:ea typeface="微软雅黑" panose="020B0503020204020204" charset="-122"/>
                <a:cs typeface="微软雅黑" panose="020B0503020204020204" charset="-122"/>
              </a:rPr>
              <a:t>点击“企业诊断”等选项卡，选择不同类型的产品，即可查看各产品类型的详细介绍。</a:t>
            </a:r>
            <a:endParaRPr sz="2000">
              <a:latin typeface="微软雅黑" panose="020B0503020204020204" charset="-122"/>
              <a:ea typeface="微软雅黑" panose="020B0503020204020204" charset="-122"/>
              <a:cs typeface="微软雅黑" panose="020B0503020204020204" charset="-122"/>
            </a:endParaRPr>
          </a:p>
        </p:txBody>
      </p:sp>
      <p:pic>
        <p:nvPicPr>
          <p:cNvPr id="43" name="图片 7"/>
          <p:cNvPicPr/>
          <p:nvPr/>
        </p:nvPicPr>
        <p:blipFill>
          <a:blip r:embed="rId1"/>
          <a:stretch>
            <a:fillRect/>
          </a:stretch>
        </p:blipFill>
        <p:spPr>
          <a:xfrm>
            <a:off x="3383280" y="1736090"/>
            <a:ext cx="2700000" cy="5040000"/>
          </a:xfrm>
          <a:prstGeom prst="rect">
            <a:avLst/>
          </a:prstGeom>
          <a:noFill/>
          <a:ln>
            <a:noFill/>
          </a:ln>
        </p:spPr>
      </p:pic>
      <p:pic>
        <p:nvPicPr>
          <p:cNvPr id="44" name="图片 8"/>
          <p:cNvPicPr>
            <a:picLocks noChangeAspect="1"/>
          </p:cNvPicPr>
          <p:nvPr/>
        </p:nvPicPr>
        <p:blipFill>
          <a:blip r:embed="rId2"/>
          <a:stretch>
            <a:fillRect/>
          </a:stretch>
        </p:blipFill>
        <p:spPr>
          <a:xfrm>
            <a:off x="6083300" y="1736090"/>
            <a:ext cx="2700000" cy="5040000"/>
          </a:xfrm>
          <a:prstGeom prst="rect">
            <a:avLst/>
          </a:prstGeom>
          <a:noFill/>
          <a:ln>
            <a:noFill/>
          </a:ln>
        </p:spPr>
      </p:pic>
    </p:spTree>
    <p:custDataLst>
      <p:tags r:id="rId3"/>
    </p:custData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8" name="组合 7"/>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sp>
        <p:nvSpPr>
          <p:cNvPr id="10" name="文本框 9"/>
          <p:cNvSpPr txBox="1"/>
          <p:nvPr/>
        </p:nvSpPr>
        <p:spPr>
          <a:xfrm>
            <a:off x="901700" y="148590"/>
            <a:ext cx="5741670"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13.产品展示</a:t>
            </a:r>
            <a:endPar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3" name="文本框 2"/>
          <p:cNvSpPr txBox="1"/>
          <p:nvPr/>
        </p:nvSpPr>
        <p:spPr>
          <a:xfrm>
            <a:off x="515620" y="939165"/>
            <a:ext cx="11161395" cy="694690"/>
          </a:xfrm>
          <a:prstGeom prst="rect">
            <a:avLst/>
          </a:prstGeom>
        </p:spPr>
        <p:txBody>
          <a:bodyPr>
            <a:noAutofit/>
          </a:bodyPr>
          <a:p>
            <a:pPr indent="457200" algn="just" defTabSz="266700" fontAlgn="auto">
              <a:lnSpc>
                <a:spcPct val="150000"/>
              </a:lnSpc>
              <a:spcAft>
                <a:spcPct val="0"/>
              </a:spcAft>
              <a:extLst>
                <a:ext uri="{35155182-B16C-46BC-9424-99874614C6A1}">
                  <wpsdc:indentchars xmlns:wpsdc="http://www.wps.cn/officeDocument/2017/drawingmlCustomData" val="200" checksum="59296752"/>
                </a:ext>
              </a:extLst>
            </a:pPr>
            <a:r>
              <a:rPr>
                <a:latin typeface="微软雅黑" panose="020B0503020204020204" charset="-122"/>
                <a:ea typeface="微软雅黑" panose="020B0503020204020204" charset="-122"/>
                <a:cs typeface="微软雅黑" panose="020B0503020204020204" charset="-122"/>
              </a:rPr>
              <a:t>请使用电脑浏览器登录“广西</a:t>
            </a:r>
            <a:r>
              <a:rPr lang="zh-CN">
                <a:latin typeface="微软雅黑" panose="020B0503020204020204" charset="-122"/>
                <a:ea typeface="微软雅黑" panose="020B0503020204020204" charset="-122"/>
                <a:cs typeface="微软雅黑" panose="020B0503020204020204" charset="-122"/>
              </a:rPr>
              <a:t>制造业</a:t>
            </a:r>
            <a:r>
              <a:rPr>
                <a:latin typeface="微软雅黑" panose="020B0503020204020204" charset="-122"/>
                <a:ea typeface="微软雅黑" panose="020B0503020204020204" charset="-122"/>
                <a:cs typeface="微软雅黑" panose="020B0503020204020204" charset="-122"/>
              </a:rPr>
              <a:t>企业培优育强服务</a:t>
            </a:r>
            <a:r>
              <a:rPr lang="zh-CN">
                <a:latin typeface="微软雅黑" panose="020B0503020204020204" charset="-122"/>
                <a:ea typeface="微软雅黑" panose="020B0503020204020204" charset="-122"/>
                <a:cs typeface="微软雅黑" panose="020B0503020204020204" charset="-122"/>
              </a:rPr>
              <a:t>管理</a:t>
            </a:r>
            <a:r>
              <a:rPr>
                <a:latin typeface="微软雅黑" panose="020B0503020204020204" charset="-122"/>
                <a:ea typeface="微软雅黑" panose="020B0503020204020204" charset="-122"/>
                <a:cs typeface="微软雅黑" panose="020B0503020204020204" charset="-122"/>
              </a:rPr>
              <a:t>平台”网页版，申请成为服务签约机构再上架相关服务产品。下图为上架产品后的页面展示。</a:t>
            </a:r>
            <a:endParaRPr>
              <a:latin typeface="微软雅黑" panose="020B0503020204020204" charset="-122"/>
              <a:ea typeface="微软雅黑" panose="020B0503020204020204" charset="-122"/>
              <a:cs typeface="微软雅黑" panose="020B0503020204020204" charset="-122"/>
            </a:endParaRPr>
          </a:p>
        </p:txBody>
      </p:sp>
      <p:pic>
        <p:nvPicPr>
          <p:cNvPr id="2" name="图片 1"/>
          <p:cNvPicPr>
            <a:picLocks noChangeAspect="1"/>
          </p:cNvPicPr>
          <p:nvPr/>
        </p:nvPicPr>
        <p:blipFill>
          <a:blip r:embed="rId1"/>
          <a:stretch>
            <a:fillRect/>
          </a:stretch>
        </p:blipFill>
        <p:spPr>
          <a:xfrm>
            <a:off x="3395980" y="1819275"/>
            <a:ext cx="2700000" cy="5040000"/>
          </a:xfrm>
          <a:prstGeom prst="rect">
            <a:avLst/>
          </a:prstGeom>
          <a:noFill/>
          <a:ln>
            <a:noFill/>
          </a:ln>
        </p:spPr>
      </p:pic>
      <p:pic>
        <p:nvPicPr>
          <p:cNvPr id="4" name="图片 2" descr="a886ed154aaabcdc0f63ed41941dc36"/>
          <p:cNvPicPr>
            <a:picLocks noChangeAspect="1"/>
          </p:cNvPicPr>
          <p:nvPr/>
        </p:nvPicPr>
        <p:blipFill>
          <a:blip r:embed="rId2"/>
          <a:stretch>
            <a:fillRect/>
          </a:stretch>
        </p:blipFill>
        <p:spPr>
          <a:xfrm>
            <a:off x="6096000" y="1818005"/>
            <a:ext cx="2700000" cy="5040000"/>
          </a:xfrm>
          <a:prstGeom prst="rect">
            <a:avLst/>
          </a:prstGeom>
        </p:spPr>
      </p:pic>
    </p:spTree>
    <p:custDataLst>
      <p:tags r:id="rId3"/>
    </p:custData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8" name="组合 7"/>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sp>
        <p:nvSpPr>
          <p:cNvPr id="10" name="文本框 9"/>
          <p:cNvSpPr txBox="1"/>
          <p:nvPr/>
        </p:nvSpPr>
        <p:spPr>
          <a:xfrm>
            <a:off x="901700" y="148590"/>
            <a:ext cx="5741670"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13.订单管理</a:t>
            </a:r>
            <a:endPar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3" name="文本框 2"/>
          <p:cNvSpPr txBox="1"/>
          <p:nvPr/>
        </p:nvSpPr>
        <p:spPr>
          <a:xfrm>
            <a:off x="473710" y="824230"/>
            <a:ext cx="11161395" cy="694690"/>
          </a:xfrm>
          <a:prstGeom prst="rect">
            <a:avLst/>
          </a:prstGeom>
        </p:spPr>
        <p:txBody>
          <a:bodyPr>
            <a:noAutofit/>
          </a:bodyPr>
          <a:p>
            <a:pPr indent="457200" algn="just" defTabSz="266700" fontAlgn="auto">
              <a:lnSpc>
                <a:spcPct val="150000"/>
              </a:lnSpc>
              <a:spcAft>
                <a:spcPct val="0"/>
              </a:spcAft>
              <a:extLst>
                <a:ext uri="{35155182-B16C-46BC-9424-99874614C6A1}">
                  <wpsdc:indentchars xmlns:wpsdc="http://www.wps.cn/officeDocument/2017/drawingmlCustomData" val="200" checksum="59296752"/>
                </a:ext>
              </a:extLst>
            </a:pPr>
            <a:r>
              <a:rPr>
                <a:latin typeface="微软雅黑" panose="020B0503020204020204" charset="-122"/>
                <a:ea typeface="微软雅黑" panose="020B0503020204020204" charset="-122"/>
                <a:cs typeface="微软雅黑" panose="020B0503020204020204" charset="-122"/>
              </a:rPr>
              <a:t>企业下单后，实时短信通知服务机构，可在“我的”页面点击“待接单”进入我的订单列表页面，在订单详情页面点击“接单”按钮。</a:t>
            </a:r>
            <a:endParaRPr>
              <a:latin typeface="微软雅黑" panose="020B0503020204020204" charset="-122"/>
              <a:ea typeface="微软雅黑" panose="020B0503020204020204" charset="-122"/>
              <a:cs typeface="微软雅黑" panose="020B0503020204020204" charset="-122"/>
            </a:endParaRPr>
          </a:p>
        </p:txBody>
      </p:sp>
      <p:pic>
        <p:nvPicPr>
          <p:cNvPr id="2" name="图片 4"/>
          <p:cNvPicPr>
            <a:picLocks noChangeAspect="1"/>
          </p:cNvPicPr>
          <p:nvPr/>
        </p:nvPicPr>
        <p:blipFill>
          <a:blip r:embed="rId1"/>
          <a:stretch>
            <a:fillRect/>
          </a:stretch>
        </p:blipFill>
        <p:spPr>
          <a:xfrm>
            <a:off x="1878965" y="1702435"/>
            <a:ext cx="2700000" cy="5040000"/>
          </a:xfrm>
          <a:prstGeom prst="rect">
            <a:avLst/>
          </a:prstGeom>
          <a:noFill/>
          <a:ln>
            <a:noFill/>
          </a:ln>
        </p:spPr>
      </p:pic>
      <p:pic>
        <p:nvPicPr>
          <p:cNvPr id="4" name="图片 5"/>
          <p:cNvPicPr>
            <a:picLocks noChangeAspect="1"/>
          </p:cNvPicPr>
          <p:nvPr/>
        </p:nvPicPr>
        <p:blipFill>
          <a:blip r:embed="rId2"/>
          <a:stretch>
            <a:fillRect/>
          </a:stretch>
        </p:blipFill>
        <p:spPr>
          <a:xfrm>
            <a:off x="4808855" y="1702435"/>
            <a:ext cx="2700000" cy="5040000"/>
          </a:xfrm>
          <a:prstGeom prst="rect">
            <a:avLst/>
          </a:prstGeom>
          <a:noFill/>
          <a:ln>
            <a:noFill/>
          </a:ln>
        </p:spPr>
      </p:pic>
      <p:pic>
        <p:nvPicPr>
          <p:cNvPr id="11" name="图片 6"/>
          <p:cNvPicPr/>
          <p:nvPr/>
        </p:nvPicPr>
        <p:blipFill>
          <a:blip r:embed="rId3"/>
          <a:stretch>
            <a:fillRect/>
          </a:stretch>
        </p:blipFill>
        <p:spPr>
          <a:xfrm>
            <a:off x="7738745" y="1702435"/>
            <a:ext cx="2700000" cy="5040000"/>
          </a:xfrm>
          <a:prstGeom prst="rect">
            <a:avLst/>
          </a:prstGeom>
          <a:noFill/>
          <a:ln>
            <a:noFill/>
          </a:ln>
        </p:spPr>
      </p:pic>
    </p:spTree>
    <p:custDataLst>
      <p:tags r:id="rId4"/>
    </p:custData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8" name="组合 7"/>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sp>
        <p:nvSpPr>
          <p:cNvPr id="10" name="文本框 9"/>
          <p:cNvSpPr txBox="1"/>
          <p:nvPr/>
        </p:nvSpPr>
        <p:spPr>
          <a:xfrm>
            <a:off x="901700" y="148590"/>
            <a:ext cx="3638550"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14.</a:t>
            </a:r>
            <a:r>
              <a:rPr lang="zh-CN" altLang="en-US"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订单管理</a:t>
            </a:r>
            <a:endParaRPr lang="zh-CN" altLang="en-US"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3" name="文本框 2"/>
          <p:cNvSpPr txBox="1"/>
          <p:nvPr/>
        </p:nvSpPr>
        <p:spPr>
          <a:xfrm>
            <a:off x="515620" y="939165"/>
            <a:ext cx="11161395" cy="694690"/>
          </a:xfrm>
          <a:prstGeom prst="rect">
            <a:avLst/>
          </a:prstGeom>
        </p:spPr>
        <p:txBody>
          <a:bodyPr>
            <a:noAutofit/>
          </a:bodyPr>
          <a:p>
            <a:pPr marL="0" indent="457200" algn="just" defTabSz="266700">
              <a:lnSpc>
                <a:spcPct val="150000"/>
              </a:lnSpc>
              <a:buClrTx/>
              <a:buSzTx/>
              <a:buFontTx/>
              <a:extLst>
                <a:ext uri="{35155182-B16C-46BC-9424-99874614C6A1}">
                  <wpsdc:indentchars xmlns:wpsdc="http://www.wps.cn/officeDocument/2017/drawingmlCustomData" val="200" checksum="59296752"/>
                </a:ext>
              </a:extLst>
            </a:pPr>
            <a:r>
              <a:rPr sz="1800">
                <a:latin typeface="微软雅黑" panose="020B0503020204020204" charset="-122"/>
                <a:ea typeface="微软雅黑" panose="020B0503020204020204" charset="-122"/>
                <a:cs typeface="微软雅黑" panose="020B0503020204020204" charset="-122"/>
              </a:rPr>
              <a:t>服务商接单后，签订合同。电子合同只能在网页端签，签订合同后等待企业付款。企业付款后即可开始服务。</a:t>
            </a:r>
            <a:endParaRPr sz="1800">
              <a:latin typeface="微软雅黑" panose="020B0503020204020204" charset="-122"/>
              <a:ea typeface="微软雅黑" panose="020B0503020204020204" charset="-122"/>
              <a:cs typeface="微软雅黑" panose="020B0503020204020204" charset="-122"/>
            </a:endParaRPr>
          </a:p>
        </p:txBody>
      </p:sp>
      <p:pic>
        <p:nvPicPr>
          <p:cNvPr id="12" name="图片 7"/>
          <p:cNvPicPr>
            <a:picLocks noChangeAspect="1"/>
          </p:cNvPicPr>
          <p:nvPr/>
        </p:nvPicPr>
        <p:blipFill>
          <a:blip r:embed="rId1"/>
          <a:stretch>
            <a:fillRect/>
          </a:stretch>
        </p:blipFill>
        <p:spPr>
          <a:xfrm>
            <a:off x="3578860" y="1633855"/>
            <a:ext cx="2700020" cy="5040000"/>
          </a:xfrm>
          <a:prstGeom prst="rect">
            <a:avLst/>
          </a:prstGeom>
          <a:noFill/>
          <a:ln>
            <a:noFill/>
          </a:ln>
        </p:spPr>
      </p:pic>
      <p:pic>
        <p:nvPicPr>
          <p:cNvPr id="13" name="图片 8"/>
          <p:cNvPicPr>
            <a:picLocks noChangeAspect="1"/>
          </p:cNvPicPr>
          <p:nvPr/>
        </p:nvPicPr>
        <p:blipFill>
          <a:blip r:embed="rId2"/>
          <a:stretch>
            <a:fillRect/>
          </a:stretch>
        </p:blipFill>
        <p:spPr>
          <a:xfrm>
            <a:off x="6342380" y="1626870"/>
            <a:ext cx="2700000" cy="5040000"/>
          </a:xfrm>
          <a:prstGeom prst="rect">
            <a:avLst/>
          </a:prstGeom>
          <a:noFill/>
          <a:ln>
            <a:noFill/>
          </a:ln>
        </p:spPr>
      </p:pic>
    </p:spTree>
    <p:custDataLst>
      <p:tags r:id="rId3"/>
    </p:custData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8" name="组合 7"/>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sp>
        <p:nvSpPr>
          <p:cNvPr id="10" name="文本框 9"/>
          <p:cNvSpPr txBox="1"/>
          <p:nvPr/>
        </p:nvSpPr>
        <p:spPr>
          <a:xfrm>
            <a:off x="901700" y="148590"/>
            <a:ext cx="3638550"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14.</a:t>
            </a:r>
            <a:r>
              <a:rPr lang="zh-CN" altLang="en-US"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订单管理</a:t>
            </a:r>
            <a:endParaRPr lang="zh-CN" altLang="en-US"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3" name="文本框 2"/>
          <p:cNvSpPr txBox="1"/>
          <p:nvPr/>
        </p:nvSpPr>
        <p:spPr>
          <a:xfrm>
            <a:off x="515620" y="877570"/>
            <a:ext cx="11161395" cy="694690"/>
          </a:xfrm>
          <a:prstGeom prst="rect">
            <a:avLst/>
          </a:prstGeom>
        </p:spPr>
        <p:txBody>
          <a:bodyPr>
            <a:noAutofit/>
          </a:bodyPr>
          <a:p>
            <a:pPr indent="457200" algn="just" defTabSz="266700" fontAlgn="auto">
              <a:lnSpc>
                <a:spcPct val="150000"/>
              </a:lnSpc>
              <a:spcAft>
                <a:spcPct val="0"/>
              </a:spcAft>
              <a:extLst>
                <a:ext uri="{35155182-B16C-46BC-9424-99874614C6A1}">
                  <wpsdc:indentchars xmlns:wpsdc="http://www.wps.cn/officeDocument/2017/drawingmlCustomData" val="200" checksum="59296752"/>
                </a:ext>
              </a:extLst>
            </a:pPr>
            <a:r>
              <a:rPr sz="1800">
                <a:latin typeface="微软雅黑" panose="020B0503020204020204" charset="-122"/>
                <a:ea typeface="微软雅黑" panose="020B0503020204020204" charset="-122"/>
                <a:cs typeface="微软雅黑" panose="020B0503020204020204" charset="-122"/>
              </a:rPr>
              <a:t>收到企业的尾款后，系统将实时发送短信通知服务机构，点击该订单的“完成服务”按钮。下图为完成服务小程序页面。</a:t>
            </a:r>
            <a:endParaRPr sz="2000">
              <a:latin typeface="微软雅黑" panose="020B0503020204020204" charset="-122"/>
              <a:ea typeface="微软雅黑" panose="020B0503020204020204" charset="-122"/>
              <a:cs typeface="微软雅黑" panose="020B0503020204020204" charset="-122"/>
            </a:endParaRPr>
          </a:p>
        </p:txBody>
      </p:sp>
      <p:pic>
        <p:nvPicPr>
          <p:cNvPr id="18" name="图片 13"/>
          <p:cNvPicPr/>
          <p:nvPr/>
        </p:nvPicPr>
        <p:blipFill>
          <a:blip r:embed="rId1"/>
          <a:stretch>
            <a:fillRect/>
          </a:stretch>
        </p:blipFill>
        <p:spPr>
          <a:xfrm>
            <a:off x="3306445" y="1612900"/>
            <a:ext cx="2700000" cy="5220000"/>
          </a:xfrm>
          <a:prstGeom prst="rect">
            <a:avLst/>
          </a:prstGeom>
          <a:noFill/>
          <a:ln>
            <a:noFill/>
          </a:ln>
        </p:spPr>
      </p:pic>
      <p:pic>
        <p:nvPicPr>
          <p:cNvPr id="17" name="图片 12"/>
          <p:cNvPicPr/>
          <p:nvPr/>
        </p:nvPicPr>
        <p:blipFill>
          <a:blip r:embed="rId2"/>
          <a:stretch>
            <a:fillRect/>
          </a:stretch>
        </p:blipFill>
        <p:spPr>
          <a:xfrm>
            <a:off x="6048375" y="1612900"/>
            <a:ext cx="2700000" cy="5220000"/>
          </a:xfrm>
          <a:prstGeom prst="rect">
            <a:avLst/>
          </a:prstGeom>
          <a:noFill/>
          <a:ln>
            <a:noFill/>
          </a:ln>
        </p:spPr>
      </p:pic>
    </p:spTree>
    <p:custDataLst>
      <p:tags r:id="rId3"/>
    </p:custData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8" name="组合 7"/>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sp>
        <p:nvSpPr>
          <p:cNvPr id="10" name="文本框 9"/>
          <p:cNvSpPr txBox="1"/>
          <p:nvPr/>
        </p:nvSpPr>
        <p:spPr>
          <a:xfrm>
            <a:off x="901700" y="148590"/>
            <a:ext cx="3638550"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14.</a:t>
            </a:r>
            <a:r>
              <a:rPr lang="zh-CN" altLang="en-US"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订单管理</a:t>
            </a:r>
            <a:endPar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3" name="文本框 2"/>
          <p:cNvSpPr txBox="1"/>
          <p:nvPr/>
        </p:nvSpPr>
        <p:spPr>
          <a:xfrm>
            <a:off x="515620" y="939165"/>
            <a:ext cx="11161395" cy="694690"/>
          </a:xfrm>
          <a:prstGeom prst="rect">
            <a:avLst/>
          </a:prstGeom>
        </p:spPr>
        <p:txBody>
          <a:bodyPr>
            <a:noAutofit/>
          </a:bodyPr>
          <a:p>
            <a:pPr marL="0" indent="266700" algn="just" defTabSz="266700">
              <a:spcAft>
                <a:spcPct val="0"/>
              </a:spcAft>
            </a:pPr>
            <a:r>
              <a:rPr>
                <a:latin typeface="微软雅黑" panose="020B0503020204020204" charset="-122"/>
                <a:ea typeface="微软雅黑" panose="020B0503020204020204" charset="-122"/>
                <a:cs typeface="微软雅黑" panose="020B0503020204020204" charset="-122"/>
              </a:rPr>
              <a:t>服务券兑付只能在网页端申请兑付，具体指南请查阅网页版操作手册。</a:t>
            </a:r>
            <a:endParaRPr>
              <a:latin typeface="微软雅黑" panose="020B0503020204020204" charset="-122"/>
              <a:ea typeface="微软雅黑" panose="020B0503020204020204" charset="-122"/>
              <a:cs typeface="微软雅黑" panose="020B0503020204020204" charset="-122"/>
            </a:endParaRPr>
          </a:p>
        </p:txBody>
      </p:sp>
      <p:pic>
        <p:nvPicPr>
          <p:cNvPr id="16" name="图片 11"/>
          <p:cNvPicPr/>
          <p:nvPr/>
        </p:nvPicPr>
        <p:blipFill>
          <a:blip r:embed="rId1"/>
          <a:stretch>
            <a:fillRect/>
          </a:stretch>
        </p:blipFill>
        <p:spPr>
          <a:xfrm>
            <a:off x="4535170" y="1442720"/>
            <a:ext cx="2700000" cy="5220000"/>
          </a:xfrm>
          <a:prstGeom prst="rect">
            <a:avLst/>
          </a:prstGeom>
          <a:noFill/>
          <a:ln>
            <a:noFill/>
          </a:ln>
        </p:spPr>
      </p:pic>
    </p:spTree>
    <p:custDataLst>
      <p:tags r:id="rId2"/>
    </p:custData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p:nvPr/>
        </p:nvPicPr>
        <p:blipFill>
          <a:blip r:embed="rId1"/>
          <a:stretch>
            <a:fillRect/>
          </a:stretch>
        </p:blipFill>
        <p:spPr>
          <a:xfrm>
            <a:off x="-33655" y="41910"/>
            <a:ext cx="12193270" cy="6892290"/>
          </a:xfrm>
          <a:prstGeom prst="rect">
            <a:avLst/>
          </a:prstGeom>
          <a:noFill/>
          <a:ln w="9525">
            <a:noFill/>
          </a:ln>
        </p:spPr>
      </p:pic>
      <p:sp>
        <p:nvSpPr>
          <p:cNvPr id="10" name="矩形 9"/>
          <p:cNvSpPr/>
          <p:nvPr/>
        </p:nvSpPr>
        <p:spPr>
          <a:xfrm>
            <a:off x="-5715" y="-12065"/>
            <a:ext cx="12197080" cy="6458585"/>
          </a:xfrm>
          <a:prstGeom prst="rect">
            <a:avLst/>
          </a:prstGeom>
          <a:gradFill>
            <a:gsLst>
              <a:gs pos="9000">
                <a:srgbClr val="5C44FB">
                  <a:alpha val="73000"/>
                </a:srgbClr>
              </a:gs>
              <a:gs pos="100000">
                <a:srgbClr val="0066FF">
                  <a:alpha val="79000"/>
                </a:srgb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思源黑体 CN Bold" panose="020B0800000000000000" pitchFamily="34" charset="-122"/>
            </a:endParaRPr>
          </a:p>
        </p:txBody>
      </p:sp>
      <p:sp>
        <p:nvSpPr>
          <p:cNvPr id="7" name="波形 6"/>
          <p:cNvSpPr/>
          <p:nvPr/>
        </p:nvSpPr>
        <p:spPr>
          <a:xfrm flipH="1">
            <a:off x="-635" y="4521678"/>
            <a:ext cx="12192000" cy="4657725"/>
          </a:xfrm>
          <a:prstGeom prst="wave">
            <a:avLst>
              <a:gd name="adj1" fmla="val 8509"/>
              <a:gd name="adj2" fmla="val 0"/>
            </a:avLst>
          </a:pr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思源黑体 CN Bold" panose="020B0800000000000000" pitchFamily="34" charset="-122"/>
            </a:endParaRPr>
          </a:p>
        </p:txBody>
      </p:sp>
      <p:sp>
        <p:nvSpPr>
          <p:cNvPr id="19" name="任意多边形: 形状 18"/>
          <p:cNvSpPr/>
          <p:nvPr/>
        </p:nvSpPr>
        <p:spPr>
          <a:xfrm flipH="1">
            <a:off x="-50798" y="5396273"/>
            <a:ext cx="12191999" cy="1527935"/>
          </a:xfrm>
          <a:custGeom>
            <a:avLst/>
            <a:gdLst>
              <a:gd name="connsiteX0" fmla="*/ 2667000 w 12191999"/>
              <a:gd name="connsiteY0" fmla="*/ 388 h 1527935"/>
              <a:gd name="connsiteX1" fmla="*/ 0 w 12191999"/>
              <a:gd name="connsiteY1" fmla="*/ 393556 h 1527935"/>
              <a:gd name="connsiteX2" fmla="*/ 0 w 12191999"/>
              <a:gd name="connsiteY2" fmla="*/ 1527935 h 1527935"/>
              <a:gd name="connsiteX3" fmla="*/ 12191999 w 12191999"/>
              <a:gd name="connsiteY3" fmla="*/ 1527935 h 1527935"/>
              <a:gd name="connsiteX4" fmla="*/ 12191999 w 12191999"/>
              <a:gd name="connsiteY4" fmla="*/ 393557 h 1527935"/>
              <a:gd name="connsiteX5" fmla="*/ 11811000 w 12191999"/>
              <a:gd name="connsiteY5" fmla="*/ 509634 h 1527935"/>
              <a:gd name="connsiteX6" fmla="*/ 2667000 w 12191999"/>
              <a:gd name="connsiteY6" fmla="*/ 388 h 1527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1527935">
                <a:moveTo>
                  <a:pt x="2667000" y="388"/>
                </a:moveTo>
                <a:cubicBezTo>
                  <a:pt x="1778000" y="-7184"/>
                  <a:pt x="889000" y="95331"/>
                  <a:pt x="0" y="393556"/>
                </a:cubicBezTo>
                <a:lnTo>
                  <a:pt x="0" y="1527935"/>
                </a:lnTo>
                <a:lnTo>
                  <a:pt x="12191999" y="1527935"/>
                </a:lnTo>
                <a:lnTo>
                  <a:pt x="12191999" y="393557"/>
                </a:lnTo>
                <a:lnTo>
                  <a:pt x="11811000" y="509634"/>
                </a:lnTo>
                <a:cubicBezTo>
                  <a:pt x="8763000" y="1346396"/>
                  <a:pt x="5715000" y="26350"/>
                  <a:pt x="2667000" y="38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cs typeface="思源黑体 CN Bold" panose="020B0800000000000000" pitchFamily="34" charset="-122"/>
            </a:endParaRPr>
          </a:p>
        </p:txBody>
      </p:sp>
      <p:sp>
        <p:nvSpPr>
          <p:cNvPr id="18" name="任意多边形: 形状 17"/>
          <p:cNvSpPr/>
          <p:nvPr/>
        </p:nvSpPr>
        <p:spPr>
          <a:xfrm>
            <a:off x="-53340" y="4954469"/>
            <a:ext cx="12191990" cy="1496197"/>
          </a:xfrm>
          <a:custGeom>
            <a:avLst/>
            <a:gdLst>
              <a:gd name="connsiteX0" fmla="*/ 2667000 w 12191990"/>
              <a:gd name="connsiteY0" fmla="*/ 304 h 1496197"/>
              <a:gd name="connsiteX1" fmla="*/ 11811000 w 12191990"/>
              <a:gd name="connsiteY1" fmla="*/ 398897 h 1496197"/>
              <a:gd name="connsiteX2" fmla="*/ 12191990 w 12191990"/>
              <a:gd name="connsiteY2" fmla="*/ 308044 h 1496197"/>
              <a:gd name="connsiteX3" fmla="*/ 12191990 w 12191990"/>
              <a:gd name="connsiteY3" fmla="*/ 1496197 h 1496197"/>
              <a:gd name="connsiteX4" fmla="*/ 0 w 12191990"/>
              <a:gd name="connsiteY4" fmla="*/ 1496197 h 1496197"/>
              <a:gd name="connsiteX5" fmla="*/ 0 w 12191990"/>
              <a:gd name="connsiteY5" fmla="*/ 308041 h 1496197"/>
              <a:gd name="connsiteX6" fmla="*/ 2667000 w 12191990"/>
              <a:gd name="connsiteY6" fmla="*/ 304 h 1496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0" h="1496197">
                <a:moveTo>
                  <a:pt x="2667000" y="304"/>
                </a:moveTo>
                <a:cubicBezTo>
                  <a:pt x="5715000" y="20625"/>
                  <a:pt x="8763000" y="1053842"/>
                  <a:pt x="11811000" y="398897"/>
                </a:cubicBezTo>
                <a:lnTo>
                  <a:pt x="12191990" y="308044"/>
                </a:lnTo>
                <a:lnTo>
                  <a:pt x="12191990" y="1496197"/>
                </a:lnTo>
                <a:lnTo>
                  <a:pt x="0" y="1496197"/>
                </a:lnTo>
                <a:lnTo>
                  <a:pt x="0" y="308041"/>
                </a:lnTo>
                <a:cubicBezTo>
                  <a:pt x="889000" y="74617"/>
                  <a:pt x="1778000" y="-5623"/>
                  <a:pt x="2667000" y="304"/>
                </a:cubicBezTo>
                <a:close/>
              </a:path>
            </a:pathLst>
          </a:custGeom>
          <a:solidFill>
            <a:schemeClr val="bg1">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cs typeface="思源黑体 CN Bold" panose="020B0800000000000000" pitchFamily="34" charset="-122"/>
            </a:endParaRPr>
          </a:p>
        </p:txBody>
      </p:sp>
      <p:sp>
        <p:nvSpPr>
          <p:cNvPr id="2" name="任意多边形: 形状 17"/>
          <p:cNvSpPr/>
          <p:nvPr/>
        </p:nvSpPr>
        <p:spPr>
          <a:xfrm flipH="1">
            <a:off x="357505" y="5483424"/>
            <a:ext cx="12191990" cy="1496197"/>
          </a:xfrm>
          <a:custGeom>
            <a:avLst/>
            <a:gdLst>
              <a:gd name="connsiteX0" fmla="*/ 2667000 w 12191990"/>
              <a:gd name="connsiteY0" fmla="*/ 304 h 1496197"/>
              <a:gd name="connsiteX1" fmla="*/ 11811000 w 12191990"/>
              <a:gd name="connsiteY1" fmla="*/ 398897 h 1496197"/>
              <a:gd name="connsiteX2" fmla="*/ 12191990 w 12191990"/>
              <a:gd name="connsiteY2" fmla="*/ 308044 h 1496197"/>
              <a:gd name="connsiteX3" fmla="*/ 12191990 w 12191990"/>
              <a:gd name="connsiteY3" fmla="*/ 1496197 h 1496197"/>
              <a:gd name="connsiteX4" fmla="*/ 0 w 12191990"/>
              <a:gd name="connsiteY4" fmla="*/ 1496197 h 1496197"/>
              <a:gd name="connsiteX5" fmla="*/ 0 w 12191990"/>
              <a:gd name="connsiteY5" fmla="*/ 308041 h 1496197"/>
              <a:gd name="connsiteX6" fmla="*/ 2667000 w 12191990"/>
              <a:gd name="connsiteY6" fmla="*/ 304 h 1496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0" h="1496197">
                <a:moveTo>
                  <a:pt x="2667000" y="304"/>
                </a:moveTo>
                <a:cubicBezTo>
                  <a:pt x="5715000" y="20625"/>
                  <a:pt x="8763000" y="1053842"/>
                  <a:pt x="11811000" y="398897"/>
                </a:cubicBezTo>
                <a:lnTo>
                  <a:pt x="12191990" y="308044"/>
                </a:lnTo>
                <a:lnTo>
                  <a:pt x="12191990" y="1496197"/>
                </a:lnTo>
                <a:lnTo>
                  <a:pt x="0" y="1496197"/>
                </a:lnTo>
                <a:lnTo>
                  <a:pt x="0" y="308041"/>
                </a:lnTo>
                <a:cubicBezTo>
                  <a:pt x="889000" y="74617"/>
                  <a:pt x="1778000" y="-5623"/>
                  <a:pt x="2667000" y="304"/>
                </a:cubicBezTo>
                <a:close/>
              </a:path>
            </a:pathLst>
          </a:custGeom>
          <a:solidFill>
            <a:schemeClr val="bg1">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dirty="0">
              <a:cs typeface="思源黑体 CN Bold" panose="020B0800000000000000" pitchFamily="34" charset="-122"/>
            </a:endParaRPr>
          </a:p>
        </p:txBody>
      </p:sp>
      <p:sp>
        <p:nvSpPr>
          <p:cNvPr id="15" name="文本框 14"/>
          <p:cNvSpPr txBox="1"/>
          <p:nvPr/>
        </p:nvSpPr>
        <p:spPr>
          <a:xfrm>
            <a:off x="1426845" y="1143635"/>
            <a:ext cx="9311640" cy="2214880"/>
          </a:xfrm>
          <a:prstGeom prst="rect">
            <a:avLst/>
          </a:prstGeom>
          <a:noFill/>
        </p:spPr>
        <p:txBody>
          <a:bodyPr wrap="square" rtlCol="0">
            <a:spAutoFit/>
          </a:bodyPr>
          <a:p>
            <a:pPr algn="ctr"/>
            <a:r>
              <a:rPr lang="en-US" altLang="zh-CN" sz="13800" b="1">
                <a:solidFill>
                  <a:schemeClr val="bg1"/>
                </a:solidFill>
                <a:latin typeface="思源黑体 CN Heavy" panose="020B0A00000000000000" charset="-122"/>
                <a:ea typeface="思源黑体 CN Heavy" panose="020B0A00000000000000" charset="-122"/>
                <a:cs typeface="思源黑体 CN Medium" panose="020B0600000000000000" charset="-122"/>
              </a:rPr>
              <a:t>THANKS</a:t>
            </a:r>
            <a:endParaRPr lang="en-US" altLang="zh-CN" sz="13800" b="1">
              <a:solidFill>
                <a:schemeClr val="bg1"/>
              </a:solidFill>
              <a:latin typeface="思源黑体 CN Heavy" panose="020B0A00000000000000" charset="-122"/>
              <a:ea typeface="思源黑体 CN Heavy" panose="020B0A00000000000000" charset="-122"/>
              <a:cs typeface="思源黑体 CN Medium" panose="020B0600000000000000" charset="-122"/>
            </a:endParaRPr>
          </a:p>
        </p:txBody>
      </p:sp>
      <p:sp>
        <p:nvSpPr>
          <p:cNvPr id="16" name="文本框 15"/>
          <p:cNvSpPr txBox="1"/>
          <p:nvPr/>
        </p:nvSpPr>
        <p:spPr>
          <a:xfrm>
            <a:off x="1506220" y="1146810"/>
            <a:ext cx="9311640" cy="2214880"/>
          </a:xfrm>
          <a:prstGeom prst="rect">
            <a:avLst/>
          </a:prstGeom>
          <a:noFill/>
        </p:spPr>
        <p:txBody>
          <a:bodyPr wrap="square" rtlCol="0">
            <a:spAutoFit/>
          </a:bodyPr>
          <a:p>
            <a:pPr algn="ctr"/>
            <a:r>
              <a:rPr lang="en-US" altLang="zh-CN" sz="13800" b="1">
                <a:gradFill>
                  <a:gsLst>
                    <a:gs pos="0">
                      <a:srgbClr val="5B51FC"/>
                    </a:gs>
                    <a:gs pos="100000">
                      <a:srgbClr val="0066FF"/>
                    </a:gs>
                  </a:gsLst>
                  <a:lin ang="5400000" scaled="0"/>
                </a:gradFill>
                <a:latin typeface="思源黑体 CN Heavy" panose="020B0A00000000000000" charset="-122"/>
                <a:ea typeface="思源黑体 CN Heavy" panose="020B0A00000000000000" charset="-122"/>
                <a:cs typeface="思源黑体 CN Medium" panose="020B0600000000000000" charset="-122"/>
              </a:rPr>
              <a:t>THANKS</a:t>
            </a:r>
            <a:endParaRPr lang="en-US" altLang="zh-CN" sz="13800" b="1">
              <a:gradFill>
                <a:gsLst>
                  <a:gs pos="0">
                    <a:srgbClr val="5B51FC"/>
                  </a:gs>
                  <a:gs pos="100000">
                    <a:srgbClr val="0066FF"/>
                  </a:gs>
                </a:gsLst>
                <a:lin ang="5400000" scaled="0"/>
              </a:gradFill>
              <a:latin typeface="思源黑体 CN Heavy" panose="020B0A00000000000000" charset="-122"/>
              <a:ea typeface="思源黑体 CN Heavy" panose="020B0A00000000000000" charset="-122"/>
              <a:cs typeface="思源黑体 CN Medium" panose="020B0600000000000000" charset="-122"/>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sp>
        <p:nvSpPr>
          <p:cNvPr id="10" name="文本框 9"/>
          <p:cNvSpPr txBox="1"/>
          <p:nvPr/>
        </p:nvSpPr>
        <p:spPr>
          <a:xfrm>
            <a:off x="901700" y="148590"/>
            <a:ext cx="3638550"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3.</a:t>
            </a:r>
            <a:r>
              <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注册</a:t>
            </a:r>
            <a:endPar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3" name="文本框 2"/>
          <p:cNvSpPr txBox="1"/>
          <p:nvPr/>
        </p:nvSpPr>
        <p:spPr>
          <a:xfrm>
            <a:off x="518160" y="768985"/>
            <a:ext cx="11161395" cy="694690"/>
          </a:xfrm>
          <a:prstGeom prst="rect">
            <a:avLst/>
          </a:prstGeom>
        </p:spPr>
        <p:txBody>
          <a:bodyPr>
            <a:noAutofit/>
          </a:bodyPr>
          <a:p>
            <a:pPr indent="266700" algn="just" defTabSz="266700" fontAlgn="auto">
              <a:lnSpc>
                <a:spcPct val="150000"/>
              </a:lnSpc>
              <a:spcAft>
                <a:spcPct val="0"/>
              </a:spcAft>
            </a:pPr>
            <a:r>
              <a:rPr lang="zh-CN" altLang="en-US">
                <a:latin typeface="微软雅黑" panose="020B0503020204020204" charset="-122"/>
                <a:ea typeface="微软雅黑" panose="020B0503020204020204" charset="-122"/>
                <a:cs typeface="微软雅黑" panose="020B0503020204020204" charset="-122"/>
              </a:rPr>
              <a:t>进入平台首页，未注册使用过的用户可在右上角点击“注册”，进入注册页面。填写企业名称、手机号、图形验证码、手机验证码，即可点击“立即注册”按钮，注册成功。</a:t>
            </a:r>
            <a:endParaRPr lang="zh-CN" altLang="en-US">
              <a:latin typeface="微软雅黑" panose="020B0503020204020204" charset="-122"/>
              <a:ea typeface="微软雅黑" panose="020B0503020204020204" charset="-122"/>
              <a:cs typeface="微软雅黑" panose="020B0503020204020204" charset="-122"/>
            </a:endParaRPr>
          </a:p>
        </p:txBody>
      </p:sp>
      <p:pic>
        <p:nvPicPr>
          <p:cNvPr id="2" name="图片 1"/>
          <p:cNvPicPr>
            <a:picLocks noChangeAspect="1"/>
          </p:cNvPicPr>
          <p:nvPr/>
        </p:nvPicPr>
        <p:blipFill>
          <a:blip r:embed="rId1"/>
          <a:stretch>
            <a:fillRect/>
          </a:stretch>
        </p:blipFill>
        <p:spPr>
          <a:xfrm>
            <a:off x="353695" y="1736725"/>
            <a:ext cx="8440420" cy="5026025"/>
          </a:xfrm>
          <a:prstGeom prst="rect">
            <a:avLst/>
          </a:prstGeom>
        </p:spPr>
      </p:pic>
      <p:pic>
        <p:nvPicPr>
          <p:cNvPr id="5" name="图片 4"/>
          <p:cNvPicPr>
            <a:picLocks noChangeAspect="1"/>
          </p:cNvPicPr>
          <p:nvPr/>
        </p:nvPicPr>
        <p:blipFill>
          <a:blip r:embed="rId2"/>
          <a:srcRect l="7162" r="5031"/>
          <a:stretch>
            <a:fillRect/>
          </a:stretch>
        </p:blipFill>
        <p:spPr>
          <a:xfrm>
            <a:off x="8863330" y="1736725"/>
            <a:ext cx="3044825" cy="5026025"/>
          </a:xfrm>
          <a:prstGeom prst="rect">
            <a:avLst/>
          </a:prstGeom>
        </p:spPr>
      </p:pic>
    </p:spTree>
    <p:custDataLst>
      <p:tags r:id="rId3"/>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sp>
        <p:nvSpPr>
          <p:cNvPr id="10" name="文本框 9"/>
          <p:cNvSpPr txBox="1"/>
          <p:nvPr/>
        </p:nvSpPr>
        <p:spPr>
          <a:xfrm>
            <a:off x="901700" y="148590"/>
            <a:ext cx="6042660"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4</a:t>
            </a:r>
            <a:r>
              <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.企业登录</a:t>
            </a:r>
            <a:endPar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3" name="文本框 2"/>
          <p:cNvSpPr txBox="1"/>
          <p:nvPr/>
        </p:nvSpPr>
        <p:spPr>
          <a:xfrm>
            <a:off x="363855" y="732155"/>
            <a:ext cx="11161395" cy="901700"/>
          </a:xfrm>
          <a:prstGeom prst="rect">
            <a:avLst/>
          </a:prstGeom>
        </p:spPr>
        <p:txBody>
          <a:bodyPr>
            <a:noAutofit/>
          </a:bodyPr>
          <a:p>
            <a:pPr indent="266700" algn="just" defTabSz="266700" fontAlgn="auto">
              <a:lnSpc>
                <a:spcPct val="150000"/>
              </a:lnSpc>
              <a:spcAft>
                <a:spcPct val="0"/>
              </a:spcAft>
            </a:pPr>
            <a:r>
              <a:rPr lang="en-US" b="1">
                <a:latin typeface="微软雅黑" panose="020B0503020204020204" charset="-122"/>
                <a:ea typeface="微软雅黑" panose="020B0503020204020204" charset="-122"/>
                <a:cs typeface="微软雅黑" panose="020B0503020204020204" charset="-122"/>
              </a:rPr>
              <a:t>4.1  </a:t>
            </a:r>
            <a:r>
              <a:rPr b="1">
                <a:latin typeface="微软雅黑" panose="020B0503020204020204" charset="-122"/>
                <a:ea typeface="微软雅黑" panose="020B0503020204020204" charset="-122"/>
                <a:cs typeface="微软雅黑" panose="020B0503020204020204" charset="-122"/>
              </a:rPr>
              <a:t>账号密码登录</a:t>
            </a:r>
            <a:endParaRPr b="1">
              <a:latin typeface="微软雅黑" panose="020B0503020204020204" charset="-122"/>
              <a:ea typeface="微软雅黑" panose="020B0503020204020204" charset="-122"/>
              <a:cs typeface="微软雅黑" panose="020B0503020204020204" charset="-122"/>
            </a:endParaRPr>
          </a:p>
          <a:p>
            <a:pPr indent="266700" algn="just" defTabSz="266700" fontAlgn="auto">
              <a:lnSpc>
                <a:spcPct val="150000"/>
              </a:lnSpc>
              <a:spcAft>
                <a:spcPct val="0"/>
              </a:spcAft>
            </a:pPr>
            <a:r>
              <a:rPr>
                <a:latin typeface="微软雅黑" panose="020B0503020204020204" charset="-122"/>
                <a:ea typeface="微软雅黑" panose="020B0503020204020204" charset="-122"/>
                <a:cs typeface="微软雅黑" panose="020B0503020204020204" charset="-122"/>
              </a:rPr>
              <a:t>进入平台首页，若已有账号的用户可直接在右上角点击“登录”，进入登录页面。选择“账号密码登录”方式，填写手机号、密码、图形验证码，即可点击“登录”按钮，登录成功。</a:t>
            </a:r>
            <a:endParaRPr>
              <a:latin typeface="微软雅黑" panose="020B0503020204020204" charset="-122"/>
              <a:ea typeface="微软雅黑" panose="020B0503020204020204" charset="-122"/>
              <a:cs typeface="微软雅黑" panose="020B0503020204020204" charset="-122"/>
            </a:endParaRPr>
          </a:p>
        </p:txBody>
      </p:sp>
      <p:pic>
        <p:nvPicPr>
          <p:cNvPr id="5" name="图片 4"/>
          <p:cNvPicPr>
            <a:picLocks noChangeAspect="1"/>
          </p:cNvPicPr>
          <p:nvPr/>
        </p:nvPicPr>
        <p:blipFill>
          <a:blip r:embed="rId1"/>
          <a:stretch>
            <a:fillRect/>
          </a:stretch>
        </p:blipFill>
        <p:spPr>
          <a:xfrm>
            <a:off x="470535" y="2035175"/>
            <a:ext cx="7900035" cy="4697095"/>
          </a:xfrm>
          <a:prstGeom prst="rect">
            <a:avLst/>
          </a:prstGeom>
        </p:spPr>
      </p:pic>
      <p:pic>
        <p:nvPicPr>
          <p:cNvPr id="6" name="图片 5"/>
          <p:cNvPicPr>
            <a:picLocks noChangeAspect="1"/>
          </p:cNvPicPr>
          <p:nvPr/>
        </p:nvPicPr>
        <p:blipFill>
          <a:blip r:embed="rId2"/>
          <a:stretch>
            <a:fillRect/>
          </a:stretch>
        </p:blipFill>
        <p:spPr>
          <a:xfrm>
            <a:off x="8542020" y="2035175"/>
            <a:ext cx="3211195" cy="4697095"/>
          </a:xfrm>
          <a:prstGeom prst="rect">
            <a:avLst/>
          </a:prstGeom>
        </p:spPr>
      </p:pic>
    </p:spTree>
    <p:custDataLst>
      <p:tags r:id="rId3"/>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516255" y="0"/>
            <a:ext cx="11159490" cy="836930"/>
            <a:chOff x="813" y="0"/>
            <a:chExt cx="17574" cy="1318"/>
          </a:xfrm>
        </p:grpSpPr>
        <p:cxnSp>
          <p:nvCxnSpPr>
            <p:cNvPr id="30" name="直接连接符 29"/>
            <p:cNvCxnSpPr/>
            <p:nvPr/>
          </p:nvCxnSpPr>
          <p:spPr>
            <a:xfrm flipH="1">
              <a:off x="813" y="1318"/>
              <a:ext cx="17575" cy="0"/>
            </a:xfrm>
            <a:prstGeom prst="line">
              <a:avLst/>
            </a:prstGeom>
            <a:ln>
              <a:solidFill>
                <a:srgbClr val="0066FF">
                  <a:alpha val="76000"/>
                </a:srgb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816" y="0"/>
              <a:ext cx="604" cy="1153"/>
              <a:chOff x="518390" y="-1"/>
              <a:chExt cx="383581" cy="732199"/>
            </a:xfrm>
            <a:gradFill>
              <a:gsLst>
                <a:gs pos="100000">
                  <a:srgbClr val="5C45FB"/>
                </a:gs>
                <a:gs pos="0">
                  <a:srgbClr val="3F8DFF"/>
                </a:gs>
              </a:gsLst>
              <a:lin ang="5400000" scaled="0"/>
            </a:gradFill>
          </p:grpSpPr>
          <p:sp>
            <p:nvSpPr>
              <p:cNvPr id="31" name="矩形 30"/>
              <p:cNvSpPr/>
              <p:nvPr/>
            </p:nvSpPr>
            <p:spPr>
              <a:xfrm>
                <a:off x="518390" y="267744"/>
                <a:ext cx="383581" cy="464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3" name="矩形 32"/>
              <p:cNvSpPr/>
              <p:nvPr/>
            </p:nvSpPr>
            <p:spPr>
              <a:xfrm>
                <a:off x="518390" y="102813"/>
                <a:ext cx="383581" cy="128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sp>
            <p:nvSpPr>
              <p:cNvPr id="34" name="矩形 33"/>
              <p:cNvSpPr/>
              <p:nvPr/>
            </p:nvSpPr>
            <p:spPr>
              <a:xfrm>
                <a:off x="518390" y="-1"/>
                <a:ext cx="383581" cy="61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pitchFamily="34" charset="-122"/>
                </a:endParaRPr>
              </a:p>
            </p:txBody>
          </p:sp>
        </p:grpSp>
      </p:grpSp>
      <p:sp>
        <p:nvSpPr>
          <p:cNvPr id="10" name="文本框 9"/>
          <p:cNvSpPr txBox="1"/>
          <p:nvPr/>
        </p:nvSpPr>
        <p:spPr>
          <a:xfrm>
            <a:off x="901700" y="148590"/>
            <a:ext cx="6042660"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altLang="zh-CN"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4</a:t>
            </a:r>
            <a:r>
              <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rPr>
              <a:t>.企业登录</a:t>
            </a:r>
            <a:endParaRPr sz="3200">
              <a:solidFill>
                <a:srgbClr val="0066FF"/>
              </a:solidFill>
              <a:latin typeface="思源黑体 CN Heavy" panose="020B0A00000000000000" charset="-122"/>
              <a:ea typeface="思源黑体 CN Heavy" panose="020B0A00000000000000" charset="-122"/>
              <a:cs typeface="思源黑体 CN Bold" panose="020B0800000000000000" pitchFamily="34" charset="-122"/>
              <a:sym typeface="+mn-ea"/>
            </a:endParaRPr>
          </a:p>
        </p:txBody>
      </p:sp>
      <p:sp>
        <p:nvSpPr>
          <p:cNvPr id="3" name="文本框 2"/>
          <p:cNvSpPr txBox="1"/>
          <p:nvPr/>
        </p:nvSpPr>
        <p:spPr>
          <a:xfrm>
            <a:off x="409575" y="732155"/>
            <a:ext cx="11111865" cy="1028065"/>
          </a:xfrm>
          <a:prstGeom prst="rect">
            <a:avLst/>
          </a:prstGeom>
        </p:spPr>
        <p:txBody>
          <a:bodyPr>
            <a:noAutofit/>
          </a:bodyPr>
          <a:p>
            <a:pPr indent="266700" algn="just" defTabSz="266700" fontAlgn="auto">
              <a:lnSpc>
                <a:spcPct val="150000"/>
              </a:lnSpc>
              <a:spcAft>
                <a:spcPct val="0"/>
              </a:spcAft>
            </a:pPr>
            <a:r>
              <a:rPr lang="en-US" b="1">
                <a:latin typeface="微软雅黑" panose="020B0503020204020204" charset="-122"/>
                <a:ea typeface="微软雅黑" panose="020B0503020204020204" charset="-122"/>
                <a:cs typeface="微软雅黑" panose="020B0503020204020204" charset="-122"/>
              </a:rPr>
              <a:t>4.2  </a:t>
            </a:r>
            <a:r>
              <a:rPr b="1">
                <a:latin typeface="微软雅黑" panose="020B0503020204020204" charset="-122"/>
                <a:ea typeface="微软雅黑" panose="020B0503020204020204" charset="-122"/>
                <a:cs typeface="微软雅黑" panose="020B0503020204020204" charset="-122"/>
              </a:rPr>
              <a:t>验证码登录</a:t>
            </a:r>
            <a:endParaRPr b="1">
              <a:latin typeface="微软雅黑" panose="020B0503020204020204" charset="-122"/>
              <a:ea typeface="微软雅黑" panose="020B0503020204020204" charset="-122"/>
              <a:cs typeface="微软雅黑" panose="020B0503020204020204" charset="-122"/>
            </a:endParaRPr>
          </a:p>
          <a:p>
            <a:pPr indent="266700" algn="just" defTabSz="266700" fontAlgn="auto">
              <a:lnSpc>
                <a:spcPct val="150000"/>
              </a:lnSpc>
              <a:spcAft>
                <a:spcPct val="0"/>
              </a:spcAft>
            </a:pPr>
            <a:r>
              <a:rPr>
                <a:latin typeface="微软雅黑" panose="020B0503020204020204" charset="-122"/>
                <a:ea typeface="微软雅黑" panose="020B0503020204020204" charset="-122"/>
                <a:cs typeface="微软雅黑" panose="020B0503020204020204" charset="-122"/>
              </a:rPr>
              <a:t>进入平台首页，若已有账号的用户可直接在右上角点击“登录”，进入登录页面。选择“验证码登录”方式，填写手机号、验证码、图形验证码，即可点击“登录”按钮，登录成功。</a:t>
            </a:r>
            <a:endParaRPr>
              <a:latin typeface="微软雅黑" panose="020B0503020204020204" charset="-122"/>
              <a:ea typeface="微软雅黑" panose="020B0503020204020204" charset="-122"/>
              <a:cs typeface="微软雅黑" panose="020B0503020204020204" charset="-122"/>
            </a:endParaRPr>
          </a:p>
        </p:txBody>
      </p:sp>
      <p:pic>
        <p:nvPicPr>
          <p:cNvPr id="5" name="图片 4"/>
          <p:cNvPicPr>
            <a:picLocks noChangeAspect="1"/>
          </p:cNvPicPr>
          <p:nvPr/>
        </p:nvPicPr>
        <p:blipFill>
          <a:blip r:embed="rId1"/>
          <a:stretch>
            <a:fillRect/>
          </a:stretch>
        </p:blipFill>
        <p:spPr>
          <a:xfrm>
            <a:off x="448310" y="2035175"/>
            <a:ext cx="7900035" cy="4697095"/>
          </a:xfrm>
          <a:prstGeom prst="rect">
            <a:avLst/>
          </a:prstGeom>
        </p:spPr>
      </p:pic>
      <p:pic>
        <p:nvPicPr>
          <p:cNvPr id="7" name="图片 6"/>
          <p:cNvPicPr>
            <a:picLocks noChangeAspect="1"/>
          </p:cNvPicPr>
          <p:nvPr/>
        </p:nvPicPr>
        <p:blipFill>
          <a:blip r:embed="rId2"/>
          <a:srcRect b="1982"/>
          <a:stretch>
            <a:fillRect/>
          </a:stretch>
        </p:blipFill>
        <p:spPr>
          <a:xfrm>
            <a:off x="8506460" y="2035175"/>
            <a:ext cx="3250565" cy="4697730"/>
          </a:xfrm>
          <a:prstGeom prst="rect">
            <a:avLst/>
          </a:prstGeom>
        </p:spPr>
      </p:pic>
    </p:spTree>
    <p:custDataLst>
      <p:tags r:id="rId3"/>
    </p:custDataLst>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01.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02.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03.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04.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05.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06.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07.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08.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09.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0.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11.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12.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13.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14.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15.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16.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17.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18.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19.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0.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21.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22.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23.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24.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25.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26.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27.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28.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29.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0.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31.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32.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33.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34.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35.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36.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37.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38.xml><?xml version="1.0" encoding="utf-8"?>
<p:tagLst xmlns:p="http://schemas.openxmlformats.org/presentationml/2006/main">
  <p:tag name="KSO_WPP_MARK_KEY" val="3e4eee9b-6b2e-427d-9d23-4507393c3954"/>
  <p:tag name="COMMONDATA" val="eyJjb3VudCI6MTksImhkaWQiOiJlZWNjZDQ4NzdlODNhMWYwOGVjZWZjMTQxZWYwY2U4YiIsInVzZXJDb3VudCI6MTd9"/>
  <p:tag name="commondata" val="eyJjb3VudCI6MjAsImhkaWQiOiJiZmI5ZDBhMGJkY2ZhYzRiMzZlMzZmMGU3NzEyODM0ZSIsInVzZXJDb3VudCI6MX0="/>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63.xml><?xml version="1.0" encoding="utf-8"?>
<p:tagLst xmlns:p="http://schemas.openxmlformats.org/presentationml/2006/main">
  <p:tag name="KSO_WM_BEAUTIFY_FLAG" val="#wm#"/>
  <p:tag name="KSO_WM_TAG_VERSION" val="1.0"/>
  <p:tag name="KSO_WM_TEMPLATE_CATEGORY" val="custom"/>
  <p:tag name="KSO_WM_TEMPLATE_INDEX" val="20204270"/>
  <p:tag name="KSO_WM_UNIT_COMPATIBLE" val="0"/>
  <p:tag name="KSO_WM_UNIT_DIAGRAM_ISNUMVISUAL" val="0"/>
  <p:tag name="KSO_WM_UNIT_DIAGRAM_ISREFERUNIT" val="0"/>
  <p:tag name="KSO_WM_UNIT_HIGHLIGHT" val="0"/>
  <p:tag name="KSO_WM_UNIT_ID" val="custom20204270_1*a*1"/>
  <p:tag name="KSO_WM_UNIT_INDEX" val="1"/>
  <p:tag name="KSO_WM_UNIT_ISCONTENTSTITLE" val="0"/>
  <p:tag name="KSO_WM_UNIT_ISNUMDGMTITLE" val="0"/>
  <p:tag name="KSO_WM_UNIT_LAYERLEVEL" val="1"/>
  <p:tag name="KSO_WM_UNIT_NOCLEAR" val="0"/>
  <p:tag name="KSO_WM_UNIT_PRESET_TEXT" val="个人工作汇报"/>
  <p:tag name="KSO_WM_UNIT_TYPE" val="a"/>
  <p:tag name="KSO_WM_UNIT_VALUE" val="7"/>
</p:tagLst>
</file>

<file path=ppt/tags/tag64.xml><?xml version="1.0" encoding="utf-8"?>
<p:tagLst xmlns:p="http://schemas.openxmlformats.org/presentationml/2006/main">
  <p:tag name="KSO_WM_DIAGRAM_VIRTUALLY_FRAME" val="{&quot;height&quot;:257.95,&quot;left&quot;:48,&quot;top&quot;:190.75,&quot;width&quot;:913.7}"/>
</p:tagLst>
</file>

<file path=ppt/tags/tag65.xml><?xml version="1.0" encoding="utf-8"?>
<p:tagLst xmlns:p="http://schemas.openxmlformats.org/presentationml/2006/main">
  <p:tag name="KSO_WM_DIAGRAM_VIRTUALLY_FRAME" val="{&quot;height&quot;:257.95,&quot;left&quot;:48,&quot;top&quot;:190.75,&quot;width&quot;:913.7}"/>
</p:tagLst>
</file>

<file path=ppt/tags/tag66.xml><?xml version="1.0" encoding="utf-8"?>
<p:tagLst xmlns:p="http://schemas.openxmlformats.org/presentationml/2006/main">
  <p:tag name="KSO_WM_DIAGRAM_VIRTUALLY_FRAME" val="{&quot;height&quot;:257.95,&quot;left&quot;:48,&quot;top&quot;:190.75,&quot;width&quot;:913.7}"/>
</p:tagLst>
</file>

<file path=ppt/tags/tag67.xml><?xml version="1.0" encoding="utf-8"?>
<p:tagLst xmlns:p="http://schemas.openxmlformats.org/presentationml/2006/main">
  <p:tag name="KSO_WM_DIAGRAM_VIRTUALLY_FRAME" val="{&quot;height&quot;:257.95,&quot;left&quot;:48,&quot;top&quot;:190.75,&quot;width&quot;:913.7}"/>
</p:tagLst>
</file>

<file path=ppt/tags/tag68.xml><?xml version="1.0" encoding="utf-8"?>
<p:tagLst xmlns:p="http://schemas.openxmlformats.org/presentationml/2006/main">
  <p:tag name="KSO_WM_DIAGRAM_VIRTUALLY_FRAME" val="{&quot;height&quot;:257.95,&quot;left&quot;:48,&quot;top&quot;:190.75,&quot;width&quot;:913.7}"/>
</p:tagLst>
</file>

<file path=ppt/tags/tag69.xml><?xml version="1.0" encoding="utf-8"?>
<p:tagLst xmlns:p="http://schemas.openxmlformats.org/presentationml/2006/main">
  <p:tag name="KSO_WM_DIAGRAM_VIRTUALLY_FRAME" val="{&quot;height&quot;:257.95,&quot;left&quot;:48,&quot;top&quot;:190.75,&quot;width&quot;:913.7}"/>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DIAGRAM_VIRTUALLY_FRAME" val="{&quot;height&quot;:257.95,&quot;left&quot;:48,&quot;top&quot;:190.75,&quot;width&quot;:913.7}"/>
</p:tagLst>
</file>

<file path=ppt/tags/tag71.xml><?xml version="1.0" encoding="utf-8"?>
<p:tagLst xmlns:p="http://schemas.openxmlformats.org/presentationml/2006/main">
  <p:tag name="KSO_WM_DIAGRAM_VIRTUALLY_FRAME" val="{&quot;height&quot;:257.95,&quot;left&quot;:48,&quot;top&quot;:190.75,&quot;width&quot;:913.7}"/>
</p:tagLst>
</file>

<file path=ppt/tags/tag72.xml><?xml version="1.0" encoding="utf-8"?>
<p:tagLst xmlns:p="http://schemas.openxmlformats.org/presentationml/2006/main">
  <p:tag name="KSO_WM_DIAGRAM_VIRTUALLY_FRAME" val="{&quot;height&quot;:257.95,&quot;left&quot;:48,&quot;top&quot;:190.75,&quot;width&quot;:913.7}"/>
</p:tagLst>
</file>

<file path=ppt/tags/tag73.xml><?xml version="1.0" encoding="utf-8"?>
<p:tagLst xmlns:p="http://schemas.openxmlformats.org/presentationml/2006/main">
  <p:tag name="KSO_WM_DIAGRAM_VIRTUALLY_FRAME" val="{&quot;height&quot;:257.95,&quot;left&quot;:48,&quot;top&quot;:190.75,&quot;width&quot;:913.7}"/>
</p:tagLst>
</file>

<file path=ppt/tags/tag74.xml><?xml version="1.0" encoding="utf-8"?>
<p:tagLst xmlns:p="http://schemas.openxmlformats.org/presentationml/2006/main">
  <p:tag name="KSO_WM_DIAGRAM_VIRTUALLY_FRAME" val="{&quot;height&quot;:257.95,&quot;left&quot;:48,&quot;top&quot;:190.75,&quot;width&quot;:913.7}"/>
</p:tagLst>
</file>

<file path=ppt/tags/tag75.xml><?xml version="1.0" encoding="utf-8"?>
<p:tagLst xmlns:p="http://schemas.openxmlformats.org/presentationml/2006/main">
  <p:tag name="KSO_WM_DIAGRAM_VIRTUALLY_FRAME" val="{&quot;height&quot;:257.95,&quot;left&quot;:48,&quot;top&quot;:190.75,&quot;width&quot;:913.7}"/>
</p:tagLst>
</file>

<file path=ppt/tags/tag76.xml><?xml version="1.0" encoding="utf-8"?>
<p:tagLst xmlns:p="http://schemas.openxmlformats.org/presentationml/2006/main">
  <p:tag name="KSO_WM_DIAGRAM_VIRTUALLY_FRAME" val="{&quot;height&quot;:257.95,&quot;left&quot;:48,&quot;top&quot;:190.75,&quot;width&quot;:913.7}"/>
</p:tagLst>
</file>

<file path=ppt/tags/tag77.xml><?xml version="1.0" encoding="utf-8"?>
<p:tagLst xmlns:p="http://schemas.openxmlformats.org/presentationml/2006/main">
  <p:tag name="KSO_WM_DIAGRAM_VIRTUALLY_FRAME" val="{&quot;height&quot;:257.95,&quot;left&quot;:48,&quot;top&quot;:190.75,&quot;width&quot;:913.7}"/>
</p:tagLst>
</file>

<file path=ppt/tags/tag78.xml><?xml version="1.0" encoding="utf-8"?>
<p:tagLst xmlns:p="http://schemas.openxmlformats.org/presentationml/2006/main">
  <p:tag name="KSO_WM_DIAGRAM_VIRTUALLY_FRAME" val="{&quot;height&quot;:257.95,&quot;left&quot;:48,&quot;top&quot;:190.75,&quot;width&quot;:913.7}"/>
</p:tagLst>
</file>

<file path=ppt/tags/tag79.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81.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82.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83.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84.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85.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86.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87.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88.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89.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91.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92.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93.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94.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95.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96.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97.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98.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99.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思源黑体 CN Bold"/>
        <a:ea typeface="思源黑体 CN Bold"/>
        <a:cs typeface=""/>
      </a:majorFont>
      <a:minorFont>
        <a:latin typeface="思源黑体 CN Bold"/>
        <a:ea typeface="思源黑体 CN Bol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gs>
            <a:gs pos="100000">
              <a:schemeClr val="phClr">
                <a:lumMod val="85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Bold"/>
        <a:ea typeface=""/>
        <a:cs typeface=""/>
        <a:font script="Jpan" typeface="ＭＳ Ｐゴシック"/>
        <a:font script="Hang" typeface="맑은 고딕"/>
        <a:font script="Hans" typeface="思源黑体 CN Bold"/>
        <a:font script="Hant" typeface="新細明體"/>
        <a:font script="Arab" typeface="思源黑体 CN Bold"/>
        <a:font script="Hebr" typeface="思源黑体 CN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Bold"/>
        <a:ea typeface=""/>
        <a:cs typeface=""/>
        <a:font script="Jpan" typeface="ＭＳ Ｐゴシック"/>
        <a:font script="Hang" typeface="맑은 고딕"/>
        <a:font script="Hans" typeface="思源黑体 CN Bold"/>
        <a:font script="Hant" typeface="新細明體"/>
        <a:font script="Arab" typeface="思源黑体 CN Bold"/>
        <a:font script="Hebr" typeface="思源黑体 CN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4231</Words>
  <Application>WPS 演示</Application>
  <PresentationFormat>宽屏</PresentationFormat>
  <Paragraphs>324</Paragraphs>
  <Slides>67</Slides>
  <Notes>4</Notes>
  <HiddenSlides>0</HiddenSlides>
  <MMClips>0</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67</vt:i4>
      </vt:variant>
    </vt:vector>
  </HeadingPairs>
  <TitlesOfParts>
    <vt:vector size="81" baseType="lpstr">
      <vt:lpstr>Arial</vt:lpstr>
      <vt:lpstr>宋体</vt:lpstr>
      <vt:lpstr>Wingdings</vt:lpstr>
      <vt:lpstr>思源黑体 CN Bold</vt:lpstr>
      <vt:lpstr>黑体</vt:lpstr>
      <vt:lpstr>Wingdings</vt:lpstr>
      <vt:lpstr>思源黑体 CN Heavy</vt:lpstr>
      <vt:lpstr>思源黑体 CN Medium</vt:lpstr>
      <vt:lpstr>微软雅黑</vt:lpstr>
      <vt:lpstr>Arial Unicode MS</vt:lpstr>
      <vt:lpstr>仿宋_GB2312</vt:lpstr>
      <vt:lpstr>仿宋</vt:lpstr>
      <vt:lpstr>思源黑体 CN Bold</vt:lpstr>
      <vt:lpstr>Office 主题​​</vt:lpstr>
      <vt:lpstr>广西制造业企业培优育强服务券管理平台操作流程                            （服务机构）</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黄晶</cp:lastModifiedBy>
  <cp:revision>386</cp:revision>
  <dcterms:created xsi:type="dcterms:W3CDTF">2019-06-19T02:08:00Z</dcterms:created>
  <dcterms:modified xsi:type="dcterms:W3CDTF">2024-12-10T04:59:15Z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2052-12.1.0.16729</vt:lpwstr>
  </property>
  <property fmtid="{D5CDD505-2E9C-101B-9397-08002B2CF9AE}" pid="3" name="ICV">
    <vt:lpwstr>415252382AEA4A9FBC595C4DF828E837_13</vt:lpwstr>
  </property>
  <property fmtid="{D5CDD505-2E9C-101B-9397-08002B2CF9AE}" pid="4" name="KSOTemplateUUID">
    <vt:lpwstr>v1.0_mb_mdBxeNpK3EbqiSwjS6J3eQ==</vt:lpwstr>
  </property>
</Properties>
</file>